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314" r:id="rId2"/>
    <p:sldId id="346" r:id="rId3"/>
    <p:sldId id="349" r:id="rId4"/>
    <p:sldId id="359" r:id="rId5"/>
    <p:sldId id="360" r:id="rId6"/>
    <p:sldId id="361" r:id="rId7"/>
    <p:sldId id="363" r:id="rId8"/>
    <p:sldId id="364" r:id="rId9"/>
    <p:sldId id="365" r:id="rId10"/>
    <p:sldId id="366" r:id="rId11"/>
    <p:sldId id="367" r:id="rId12"/>
    <p:sldId id="368" r:id="rId13"/>
    <p:sldId id="369" r:id="rId14"/>
    <p:sldId id="370" r:id="rId15"/>
    <p:sldId id="371" r:id="rId16"/>
    <p:sldId id="340" r:id="rId17"/>
  </p:sldIdLst>
  <p:sldSz cx="9144000" cy="6858000" type="screen4x3"/>
  <p:notesSz cx="6761163" cy="9942513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Невойса Екатерина Евгеньевна" initials="НЕЕ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BFE2EB"/>
    <a:srgbClr val="669900"/>
    <a:srgbClr val="FFDCB9"/>
    <a:srgbClr val="B9CDE5"/>
    <a:srgbClr val="008200"/>
    <a:srgbClr val="006600"/>
    <a:srgbClr val="9BBB59"/>
    <a:srgbClr val="CEDCD8"/>
    <a:srgbClr val="31859C"/>
    <a:srgbClr val="9898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217" autoAdjust="0"/>
    <p:restoredTop sz="62673" autoAdjust="0"/>
  </p:normalViewPr>
  <p:slideViewPr>
    <p:cSldViewPr>
      <p:cViewPr varScale="1">
        <p:scale>
          <a:sx n="114" d="100"/>
          <a:sy n="114" d="100"/>
        </p:scale>
        <p:origin x="166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68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6" d="100"/>
          <a:sy n="76" d="100"/>
        </p:scale>
        <p:origin x="343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C8FA70F-E1CD-4E4A-A228-8F1B23F1DC04}" type="doc">
      <dgm:prSet loTypeId="urn:microsoft.com/office/officeart/2005/8/layout/orgChart1" loCatId="hierarchy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3E95105-309C-4A33-8CF7-8E49AE35B958}">
      <dgm:prSet custT="1"/>
      <dgm:spPr/>
      <dgm:t>
        <a:bodyPr/>
        <a:lstStyle/>
        <a:p>
          <a:pPr algn="ctr">
            <a:lnSpc>
              <a:spcPct val="100000"/>
            </a:lnSpc>
          </a:pPr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В рамках федерального государственного транспортного надзора в соответствии с полномочиями, утвержденными Положением о Межрегиональном территориальном управлении Федеральной службы по надзору в сфере транспорта по Северо-Кавказскому федеральному округу Территориальный отдел государственного автодорожного надзора по Республике Дагестан (далее – Отдел, ТОГАДН)  выполняет следующие государственные функции:</a:t>
          </a:r>
        </a:p>
      </dgm:t>
    </dgm:pt>
    <dgm:pt modelId="{D303E955-9C38-41B5-A72F-3E24BB8CF627}" type="parTrans" cxnId="{6C3CCD7E-8855-4E75-9272-B9C7066D7481}">
      <dgm:prSet/>
      <dgm:spPr/>
      <dgm:t>
        <a:bodyPr/>
        <a:lstStyle/>
        <a:p>
          <a:endParaRPr lang="ru-RU"/>
        </a:p>
      </dgm:t>
    </dgm:pt>
    <dgm:pt modelId="{684A5DA6-B899-4CDC-83AF-FEFACF9C54F7}" type="sibTrans" cxnId="{6C3CCD7E-8855-4E75-9272-B9C7066D7481}">
      <dgm:prSet/>
      <dgm:spPr/>
      <dgm:t>
        <a:bodyPr/>
        <a:lstStyle/>
        <a:p>
          <a:endParaRPr lang="ru-RU"/>
        </a:p>
      </dgm:t>
    </dgm:pt>
    <dgm:pt modelId="{29878582-82B9-4107-8C09-2BB96B055159}" type="pres">
      <dgm:prSet presAssocID="{0C8FA70F-E1CD-4E4A-A228-8F1B23F1DC0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89F2F195-E3D1-4956-88D8-C0009A4215AA}" type="pres">
      <dgm:prSet presAssocID="{D3E95105-309C-4A33-8CF7-8E49AE35B958}" presName="hierRoot1" presStyleCnt="0">
        <dgm:presLayoutVars>
          <dgm:hierBranch val="init"/>
        </dgm:presLayoutVars>
      </dgm:prSet>
      <dgm:spPr/>
    </dgm:pt>
    <dgm:pt modelId="{C9224D61-B746-4C94-88C2-FEDA5C73C530}" type="pres">
      <dgm:prSet presAssocID="{D3E95105-309C-4A33-8CF7-8E49AE35B958}" presName="rootComposite1" presStyleCnt="0"/>
      <dgm:spPr/>
    </dgm:pt>
    <dgm:pt modelId="{76AFB815-47BD-47E3-8D0E-D147C45F6D9D}" type="pres">
      <dgm:prSet presAssocID="{D3E95105-309C-4A33-8CF7-8E49AE35B958}" presName="rootText1" presStyleLbl="node0" presStyleIdx="0" presStyleCnt="1" custScaleY="28996" custLinFactNeighborX="-579" custLinFactNeighborY="-41190">
        <dgm:presLayoutVars>
          <dgm:chPref val="3"/>
        </dgm:presLayoutVars>
      </dgm:prSet>
      <dgm:spPr/>
    </dgm:pt>
    <dgm:pt modelId="{DCB8BD12-FF93-494C-B756-B1B21FB13E88}" type="pres">
      <dgm:prSet presAssocID="{D3E95105-309C-4A33-8CF7-8E49AE35B958}" presName="rootConnector1" presStyleLbl="node1" presStyleIdx="0" presStyleCnt="0"/>
      <dgm:spPr/>
    </dgm:pt>
    <dgm:pt modelId="{B8E23383-3FB1-4E74-9A07-9FC23E047225}" type="pres">
      <dgm:prSet presAssocID="{D3E95105-309C-4A33-8CF7-8E49AE35B958}" presName="hierChild2" presStyleCnt="0"/>
      <dgm:spPr/>
    </dgm:pt>
    <dgm:pt modelId="{949AB405-3C4F-4FC3-A92F-B255DD8140E5}" type="pres">
      <dgm:prSet presAssocID="{D3E95105-309C-4A33-8CF7-8E49AE35B958}" presName="hierChild3" presStyleCnt="0"/>
      <dgm:spPr/>
    </dgm:pt>
  </dgm:ptLst>
  <dgm:cxnLst>
    <dgm:cxn modelId="{6C3CCD7E-8855-4E75-9272-B9C7066D7481}" srcId="{0C8FA70F-E1CD-4E4A-A228-8F1B23F1DC04}" destId="{D3E95105-309C-4A33-8CF7-8E49AE35B958}" srcOrd="0" destOrd="0" parTransId="{D303E955-9C38-41B5-A72F-3E24BB8CF627}" sibTransId="{684A5DA6-B899-4CDC-83AF-FEFACF9C54F7}"/>
    <dgm:cxn modelId="{81FD58A6-DD56-4001-801E-52D70E752E3F}" type="presOf" srcId="{0C8FA70F-E1CD-4E4A-A228-8F1B23F1DC04}" destId="{29878582-82B9-4107-8C09-2BB96B055159}" srcOrd="0" destOrd="0" presId="urn:microsoft.com/office/officeart/2005/8/layout/orgChart1"/>
    <dgm:cxn modelId="{59E1D9AF-5403-45C6-890C-D912A3380B81}" type="presOf" srcId="{D3E95105-309C-4A33-8CF7-8E49AE35B958}" destId="{DCB8BD12-FF93-494C-B756-B1B21FB13E88}" srcOrd="1" destOrd="0" presId="urn:microsoft.com/office/officeart/2005/8/layout/orgChart1"/>
    <dgm:cxn modelId="{0651A5CF-A092-4265-8EAF-E619840FB410}" type="presOf" srcId="{D3E95105-309C-4A33-8CF7-8E49AE35B958}" destId="{76AFB815-47BD-47E3-8D0E-D147C45F6D9D}" srcOrd="0" destOrd="0" presId="urn:microsoft.com/office/officeart/2005/8/layout/orgChart1"/>
    <dgm:cxn modelId="{331E799C-2F00-463C-AACB-C2757EA529BF}" type="presParOf" srcId="{29878582-82B9-4107-8C09-2BB96B055159}" destId="{89F2F195-E3D1-4956-88D8-C0009A4215AA}" srcOrd="0" destOrd="0" presId="urn:microsoft.com/office/officeart/2005/8/layout/orgChart1"/>
    <dgm:cxn modelId="{01252421-206F-4092-9FBA-255EF49D13F4}" type="presParOf" srcId="{89F2F195-E3D1-4956-88D8-C0009A4215AA}" destId="{C9224D61-B746-4C94-88C2-FEDA5C73C530}" srcOrd="0" destOrd="0" presId="urn:microsoft.com/office/officeart/2005/8/layout/orgChart1"/>
    <dgm:cxn modelId="{EF4EA0BF-4C74-4C16-8F6F-4A2BC39E2D31}" type="presParOf" srcId="{C9224D61-B746-4C94-88C2-FEDA5C73C530}" destId="{76AFB815-47BD-47E3-8D0E-D147C45F6D9D}" srcOrd="0" destOrd="0" presId="urn:microsoft.com/office/officeart/2005/8/layout/orgChart1"/>
    <dgm:cxn modelId="{EDBBC4C5-1977-4078-9446-FD1C108CBCAD}" type="presParOf" srcId="{C9224D61-B746-4C94-88C2-FEDA5C73C530}" destId="{DCB8BD12-FF93-494C-B756-B1B21FB13E88}" srcOrd="1" destOrd="0" presId="urn:microsoft.com/office/officeart/2005/8/layout/orgChart1"/>
    <dgm:cxn modelId="{AE953066-FEAD-40AB-B09F-51011CB60E57}" type="presParOf" srcId="{89F2F195-E3D1-4956-88D8-C0009A4215AA}" destId="{B8E23383-3FB1-4E74-9A07-9FC23E047225}" srcOrd="1" destOrd="0" presId="urn:microsoft.com/office/officeart/2005/8/layout/orgChart1"/>
    <dgm:cxn modelId="{F1D9C0B5-150D-44BD-AEA5-BDA2E60D8CAE}" type="presParOf" srcId="{89F2F195-E3D1-4956-88D8-C0009A4215AA}" destId="{949AB405-3C4F-4FC3-A92F-B255DD8140E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FAE3023-06DA-4619-8E11-DCE8817F8CC3}" type="doc">
      <dgm:prSet loTypeId="urn:microsoft.com/office/officeart/2005/8/layout/hierarchy1" loCatId="hierarchy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AE456AB-AF43-4C28-B4E9-E65DC8C52D56}">
      <dgm:prSet custT="1"/>
      <dgm:spPr/>
      <dgm:t>
        <a:bodyPr/>
        <a:lstStyle/>
        <a:p>
          <a:r>
            <a:rPr lang="ru-RU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Субъекты автомобильного и дорожного хозяйства</a:t>
          </a:r>
        </a:p>
      </dgm:t>
    </dgm:pt>
    <dgm:pt modelId="{114AAE85-2B58-4E93-85F9-DF8CEA45682C}" type="parTrans" cxnId="{D364227A-29C8-4F95-8F80-EB3091365796}">
      <dgm:prSet/>
      <dgm:spPr/>
      <dgm:t>
        <a:bodyPr/>
        <a:lstStyle/>
        <a:p>
          <a:endParaRPr lang="ru-RU"/>
        </a:p>
      </dgm:t>
    </dgm:pt>
    <dgm:pt modelId="{95A20BCA-7A5D-4A77-AF91-8C318998D4CA}" type="sibTrans" cxnId="{D364227A-29C8-4F95-8F80-EB3091365796}">
      <dgm:prSet/>
      <dgm:spPr/>
      <dgm:t>
        <a:bodyPr/>
        <a:lstStyle/>
        <a:p>
          <a:endParaRPr lang="ru-RU"/>
        </a:p>
      </dgm:t>
    </dgm:pt>
    <dgm:pt modelId="{11436007-4DBD-4313-8AF1-F1C56EE5021F}">
      <dgm:prSet custT="1"/>
      <dgm:spPr/>
      <dgm:t>
        <a:bodyPr/>
        <a:lstStyle/>
        <a:p>
          <a:r>
            <a:rPr lang="ru-RU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1044- лицензиаты, в Реестре лицензий-  4576 автобусов </a:t>
          </a:r>
        </a:p>
      </dgm:t>
    </dgm:pt>
    <dgm:pt modelId="{7024263D-8FFB-480F-8BE6-49C9426B34E7}" type="parTrans" cxnId="{E5F6BC12-BA65-471D-8878-2AED1A100B05}">
      <dgm:prSet/>
      <dgm:spPr/>
      <dgm:t>
        <a:bodyPr/>
        <a:lstStyle/>
        <a:p>
          <a:endParaRPr lang="ru-RU"/>
        </a:p>
      </dgm:t>
    </dgm:pt>
    <dgm:pt modelId="{5126B972-644C-4766-85E9-E8D087B67BD1}" type="sibTrans" cxnId="{E5F6BC12-BA65-471D-8878-2AED1A100B05}">
      <dgm:prSet/>
      <dgm:spPr/>
      <dgm:t>
        <a:bodyPr/>
        <a:lstStyle/>
        <a:p>
          <a:endParaRPr lang="ru-RU"/>
        </a:p>
      </dgm:t>
    </dgm:pt>
    <dgm:pt modelId="{9DA0F65C-86F2-42F7-BD1E-00AC66BAE820}">
      <dgm:prSet custT="1"/>
      <dgm:spPr/>
      <dgm:t>
        <a:bodyPr/>
        <a:lstStyle/>
        <a:p>
          <a:r>
            <a:rPr lang="ru-RU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148- владельцы удостоверения допуска, в Реестре допусков – 10357 транспортных средств </a:t>
          </a:r>
        </a:p>
      </dgm:t>
    </dgm:pt>
    <dgm:pt modelId="{901DEB49-DE69-46DF-99DA-A20BE11B978A}" type="parTrans" cxnId="{67D34526-1EE6-4227-8BBD-C84141387E7B}">
      <dgm:prSet/>
      <dgm:spPr/>
      <dgm:t>
        <a:bodyPr/>
        <a:lstStyle/>
        <a:p>
          <a:endParaRPr lang="ru-RU"/>
        </a:p>
      </dgm:t>
    </dgm:pt>
    <dgm:pt modelId="{94AC0350-D5FD-4C0F-963D-995EBEBB3D5A}" type="sibTrans" cxnId="{67D34526-1EE6-4227-8BBD-C84141387E7B}">
      <dgm:prSet/>
      <dgm:spPr/>
      <dgm:t>
        <a:bodyPr/>
        <a:lstStyle/>
        <a:p>
          <a:endParaRPr lang="ru-RU"/>
        </a:p>
      </dgm:t>
    </dgm:pt>
    <dgm:pt modelId="{494F4385-5286-4EDE-B76C-AFEB10610571}">
      <dgm:prSet custT="1"/>
      <dgm:spPr/>
      <dgm:t>
        <a:bodyPr/>
        <a:lstStyle/>
        <a:p>
          <a:r>
            <a:rPr lang="ru-RU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48- перевозящие опасные грузы</a:t>
          </a:r>
        </a:p>
      </dgm:t>
    </dgm:pt>
    <dgm:pt modelId="{408554E2-B208-4501-98AC-65CB59C587F8}" type="parTrans" cxnId="{17249918-AC85-4E40-9F92-3B9992402850}">
      <dgm:prSet/>
      <dgm:spPr/>
      <dgm:t>
        <a:bodyPr/>
        <a:lstStyle/>
        <a:p>
          <a:endParaRPr lang="ru-RU"/>
        </a:p>
      </dgm:t>
    </dgm:pt>
    <dgm:pt modelId="{8F0E8A42-7A9A-46F4-9291-B84DF490BD09}" type="sibTrans" cxnId="{17249918-AC85-4E40-9F92-3B9992402850}">
      <dgm:prSet/>
      <dgm:spPr/>
      <dgm:t>
        <a:bodyPr/>
        <a:lstStyle/>
        <a:p>
          <a:endParaRPr lang="ru-RU"/>
        </a:p>
      </dgm:t>
    </dgm:pt>
    <dgm:pt modelId="{2624B5C7-7A52-49EE-95DE-E4584E33965A}">
      <dgm:prSet custT="1"/>
      <dgm:spPr/>
      <dgm:t>
        <a:bodyPr/>
        <a:lstStyle/>
        <a:p>
          <a:r>
            <a:rPr lang="ru-RU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87 - подавшие уведомления о начале предпринимательской деятельности</a:t>
          </a:r>
          <a:endParaRPr lang="ru-RU" sz="1200" dirty="0"/>
        </a:p>
      </dgm:t>
    </dgm:pt>
    <dgm:pt modelId="{E8C72430-5F06-4041-BE3E-D2187B1262A8}" type="parTrans" cxnId="{D0F568AC-1BDE-4117-9EE5-D69D1DF6B4E6}">
      <dgm:prSet/>
      <dgm:spPr/>
      <dgm:t>
        <a:bodyPr/>
        <a:lstStyle/>
        <a:p>
          <a:endParaRPr lang="ru-RU"/>
        </a:p>
      </dgm:t>
    </dgm:pt>
    <dgm:pt modelId="{910EB045-C06B-462B-86B4-019294043457}" type="sibTrans" cxnId="{D0F568AC-1BDE-4117-9EE5-D69D1DF6B4E6}">
      <dgm:prSet/>
      <dgm:spPr/>
      <dgm:t>
        <a:bodyPr/>
        <a:lstStyle/>
        <a:p>
          <a:endParaRPr lang="ru-RU"/>
        </a:p>
      </dgm:t>
    </dgm:pt>
    <dgm:pt modelId="{E8C4957E-54BA-448A-969C-E0434F5CF609}" type="pres">
      <dgm:prSet presAssocID="{FFAE3023-06DA-4619-8E11-DCE8817F8CC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82354ED7-71C6-480B-BFBE-7F8AD5701C72}" type="pres">
      <dgm:prSet presAssocID="{8AE456AB-AF43-4C28-B4E9-E65DC8C52D56}" presName="hierRoot1" presStyleCnt="0"/>
      <dgm:spPr/>
    </dgm:pt>
    <dgm:pt modelId="{F93FDB19-8786-4899-8F13-7779E50F73A4}" type="pres">
      <dgm:prSet presAssocID="{8AE456AB-AF43-4C28-B4E9-E65DC8C52D56}" presName="composite" presStyleCnt="0"/>
      <dgm:spPr/>
    </dgm:pt>
    <dgm:pt modelId="{4568B534-6D8F-409A-BC04-5FAEB6A1A9AE}" type="pres">
      <dgm:prSet presAssocID="{8AE456AB-AF43-4C28-B4E9-E65DC8C52D56}" presName="background" presStyleLbl="node0" presStyleIdx="0" presStyleCnt="1"/>
      <dgm:spPr/>
    </dgm:pt>
    <dgm:pt modelId="{D733D3A9-FDF8-47AE-83AA-5DEB2D129684}" type="pres">
      <dgm:prSet presAssocID="{8AE456AB-AF43-4C28-B4E9-E65DC8C52D56}" presName="text" presStyleLbl="fgAcc0" presStyleIdx="0" presStyleCnt="1" custLinFactNeighborX="-2027" custLinFactNeighborY="2002">
        <dgm:presLayoutVars>
          <dgm:chPref val="3"/>
        </dgm:presLayoutVars>
      </dgm:prSet>
      <dgm:spPr/>
    </dgm:pt>
    <dgm:pt modelId="{239BEBB7-87F4-4A31-A20E-4147D7261AA3}" type="pres">
      <dgm:prSet presAssocID="{8AE456AB-AF43-4C28-B4E9-E65DC8C52D56}" presName="hierChild2" presStyleCnt="0"/>
      <dgm:spPr/>
    </dgm:pt>
    <dgm:pt modelId="{5F493773-20C1-4FD9-935B-3D21B4891AE5}" type="pres">
      <dgm:prSet presAssocID="{7024263D-8FFB-480F-8BE6-49C9426B34E7}" presName="Name10" presStyleLbl="parChTrans1D2" presStyleIdx="0" presStyleCnt="4"/>
      <dgm:spPr/>
    </dgm:pt>
    <dgm:pt modelId="{097062D5-D6BA-4040-AED3-E65FE06749F9}" type="pres">
      <dgm:prSet presAssocID="{11436007-4DBD-4313-8AF1-F1C56EE5021F}" presName="hierRoot2" presStyleCnt="0"/>
      <dgm:spPr/>
    </dgm:pt>
    <dgm:pt modelId="{475C4E27-254B-4DCA-83B5-1C296B83D9D8}" type="pres">
      <dgm:prSet presAssocID="{11436007-4DBD-4313-8AF1-F1C56EE5021F}" presName="composite2" presStyleCnt="0"/>
      <dgm:spPr/>
    </dgm:pt>
    <dgm:pt modelId="{40585A44-8569-43E2-892A-EEF561BE9AD1}" type="pres">
      <dgm:prSet presAssocID="{11436007-4DBD-4313-8AF1-F1C56EE5021F}" presName="background2" presStyleLbl="node2" presStyleIdx="0" presStyleCnt="4"/>
      <dgm:spPr/>
    </dgm:pt>
    <dgm:pt modelId="{BABB2924-8FBE-491D-AC36-52A43D9C1C58}" type="pres">
      <dgm:prSet presAssocID="{11436007-4DBD-4313-8AF1-F1C56EE5021F}" presName="text2" presStyleLbl="fgAcc2" presStyleIdx="0" presStyleCnt="4" custLinFactNeighborX="-874" custLinFactNeighborY="-4047">
        <dgm:presLayoutVars>
          <dgm:chPref val="3"/>
        </dgm:presLayoutVars>
      </dgm:prSet>
      <dgm:spPr/>
    </dgm:pt>
    <dgm:pt modelId="{C8DA180A-7DCC-4F1C-96A5-F3CF60599336}" type="pres">
      <dgm:prSet presAssocID="{11436007-4DBD-4313-8AF1-F1C56EE5021F}" presName="hierChild3" presStyleCnt="0"/>
      <dgm:spPr/>
    </dgm:pt>
    <dgm:pt modelId="{5DA28BAA-5F04-464A-AE7A-8B21D210C2B5}" type="pres">
      <dgm:prSet presAssocID="{408554E2-B208-4501-98AC-65CB59C587F8}" presName="Name10" presStyleLbl="parChTrans1D2" presStyleIdx="1" presStyleCnt="4"/>
      <dgm:spPr/>
    </dgm:pt>
    <dgm:pt modelId="{6395FE62-F10A-4169-83AA-DDD4E3BBF8F0}" type="pres">
      <dgm:prSet presAssocID="{494F4385-5286-4EDE-B76C-AFEB10610571}" presName="hierRoot2" presStyleCnt="0"/>
      <dgm:spPr/>
    </dgm:pt>
    <dgm:pt modelId="{E4645D8D-BEBB-4B3D-9E2C-6E36FBD6E704}" type="pres">
      <dgm:prSet presAssocID="{494F4385-5286-4EDE-B76C-AFEB10610571}" presName="composite2" presStyleCnt="0"/>
      <dgm:spPr/>
    </dgm:pt>
    <dgm:pt modelId="{AF2FAB2E-3A08-4815-B867-44EAECD9AD41}" type="pres">
      <dgm:prSet presAssocID="{494F4385-5286-4EDE-B76C-AFEB10610571}" presName="background2" presStyleLbl="node2" presStyleIdx="1" presStyleCnt="4"/>
      <dgm:spPr/>
    </dgm:pt>
    <dgm:pt modelId="{16A2EBB0-27D1-4E7B-A08A-0E11C9B1DF11}" type="pres">
      <dgm:prSet presAssocID="{494F4385-5286-4EDE-B76C-AFEB10610571}" presName="text2" presStyleLbl="fgAcc2" presStyleIdx="1" presStyleCnt="4">
        <dgm:presLayoutVars>
          <dgm:chPref val="3"/>
        </dgm:presLayoutVars>
      </dgm:prSet>
      <dgm:spPr/>
    </dgm:pt>
    <dgm:pt modelId="{5105CCD9-9C95-4D05-B8A7-ECC1D687AB80}" type="pres">
      <dgm:prSet presAssocID="{494F4385-5286-4EDE-B76C-AFEB10610571}" presName="hierChild3" presStyleCnt="0"/>
      <dgm:spPr/>
    </dgm:pt>
    <dgm:pt modelId="{454DFF7E-61EC-4D64-A199-230637717AC4}" type="pres">
      <dgm:prSet presAssocID="{E8C72430-5F06-4041-BE3E-D2187B1262A8}" presName="Name10" presStyleLbl="parChTrans1D2" presStyleIdx="2" presStyleCnt="4"/>
      <dgm:spPr/>
    </dgm:pt>
    <dgm:pt modelId="{5EC920ED-87D9-48EF-8544-2A07F42368A7}" type="pres">
      <dgm:prSet presAssocID="{2624B5C7-7A52-49EE-95DE-E4584E33965A}" presName="hierRoot2" presStyleCnt="0"/>
      <dgm:spPr/>
    </dgm:pt>
    <dgm:pt modelId="{344F9830-77F3-4BFC-BDFD-9E2B00F84FAB}" type="pres">
      <dgm:prSet presAssocID="{2624B5C7-7A52-49EE-95DE-E4584E33965A}" presName="composite2" presStyleCnt="0"/>
      <dgm:spPr/>
    </dgm:pt>
    <dgm:pt modelId="{E7AAD36A-FFFF-48A1-9D89-CE068ECA5F79}" type="pres">
      <dgm:prSet presAssocID="{2624B5C7-7A52-49EE-95DE-E4584E33965A}" presName="background2" presStyleLbl="node2" presStyleIdx="2" presStyleCnt="4"/>
      <dgm:spPr/>
    </dgm:pt>
    <dgm:pt modelId="{5400219B-B9D2-4248-9BA8-89292DAAA305}" type="pres">
      <dgm:prSet presAssocID="{2624B5C7-7A52-49EE-95DE-E4584E33965A}" presName="text2" presStyleLbl="fgAcc2" presStyleIdx="2" presStyleCnt="4">
        <dgm:presLayoutVars>
          <dgm:chPref val="3"/>
        </dgm:presLayoutVars>
      </dgm:prSet>
      <dgm:spPr/>
    </dgm:pt>
    <dgm:pt modelId="{FC63C122-5E03-4417-B6B0-4E8A2EFD617A}" type="pres">
      <dgm:prSet presAssocID="{2624B5C7-7A52-49EE-95DE-E4584E33965A}" presName="hierChild3" presStyleCnt="0"/>
      <dgm:spPr/>
    </dgm:pt>
    <dgm:pt modelId="{0F56002D-4FA5-417A-ABCE-4DFBA19DD0C3}" type="pres">
      <dgm:prSet presAssocID="{901DEB49-DE69-46DF-99DA-A20BE11B978A}" presName="Name10" presStyleLbl="parChTrans1D2" presStyleIdx="3" presStyleCnt="4"/>
      <dgm:spPr/>
    </dgm:pt>
    <dgm:pt modelId="{901902A8-AAEA-48A7-B4E3-C0B014A95299}" type="pres">
      <dgm:prSet presAssocID="{9DA0F65C-86F2-42F7-BD1E-00AC66BAE820}" presName="hierRoot2" presStyleCnt="0"/>
      <dgm:spPr/>
    </dgm:pt>
    <dgm:pt modelId="{D0711B71-CBFF-4896-B98D-27D803420ADB}" type="pres">
      <dgm:prSet presAssocID="{9DA0F65C-86F2-42F7-BD1E-00AC66BAE820}" presName="composite2" presStyleCnt="0"/>
      <dgm:spPr/>
    </dgm:pt>
    <dgm:pt modelId="{F1A6416F-4DC7-40FE-AB8B-FBA871FCE3A8}" type="pres">
      <dgm:prSet presAssocID="{9DA0F65C-86F2-42F7-BD1E-00AC66BAE820}" presName="background2" presStyleLbl="node2" presStyleIdx="3" presStyleCnt="4"/>
      <dgm:spPr/>
    </dgm:pt>
    <dgm:pt modelId="{04F6196F-16C4-49AE-9A12-65E493332874}" type="pres">
      <dgm:prSet presAssocID="{9DA0F65C-86F2-42F7-BD1E-00AC66BAE820}" presName="text2" presStyleLbl="fgAcc2" presStyleIdx="3" presStyleCnt="4">
        <dgm:presLayoutVars>
          <dgm:chPref val="3"/>
        </dgm:presLayoutVars>
      </dgm:prSet>
      <dgm:spPr/>
    </dgm:pt>
    <dgm:pt modelId="{E19E6412-CABD-4D12-AC55-3A87600FC761}" type="pres">
      <dgm:prSet presAssocID="{9DA0F65C-86F2-42F7-BD1E-00AC66BAE820}" presName="hierChild3" presStyleCnt="0"/>
      <dgm:spPr/>
    </dgm:pt>
  </dgm:ptLst>
  <dgm:cxnLst>
    <dgm:cxn modelId="{E5F6BC12-BA65-471D-8878-2AED1A100B05}" srcId="{8AE456AB-AF43-4C28-B4E9-E65DC8C52D56}" destId="{11436007-4DBD-4313-8AF1-F1C56EE5021F}" srcOrd="0" destOrd="0" parTransId="{7024263D-8FFB-480F-8BE6-49C9426B34E7}" sibTransId="{5126B972-644C-4766-85E9-E8D087B67BD1}"/>
    <dgm:cxn modelId="{17249918-AC85-4E40-9F92-3B9992402850}" srcId="{8AE456AB-AF43-4C28-B4E9-E65DC8C52D56}" destId="{494F4385-5286-4EDE-B76C-AFEB10610571}" srcOrd="1" destOrd="0" parTransId="{408554E2-B208-4501-98AC-65CB59C587F8}" sibTransId="{8F0E8A42-7A9A-46F4-9291-B84DF490BD09}"/>
    <dgm:cxn modelId="{E0053D25-E431-4775-9C52-70CEC6DCE780}" type="presOf" srcId="{408554E2-B208-4501-98AC-65CB59C587F8}" destId="{5DA28BAA-5F04-464A-AE7A-8B21D210C2B5}" srcOrd="0" destOrd="0" presId="urn:microsoft.com/office/officeart/2005/8/layout/hierarchy1"/>
    <dgm:cxn modelId="{67D34526-1EE6-4227-8BBD-C84141387E7B}" srcId="{8AE456AB-AF43-4C28-B4E9-E65DC8C52D56}" destId="{9DA0F65C-86F2-42F7-BD1E-00AC66BAE820}" srcOrd="3" destOrd="0" parTransId="{901DEB49-DE69-46DF-99DA-A20BE11B978A}" sibTransId="{94AC0350-D5FD-4C0F-963D-995EBEBB3D5A}"/>
    <dgm:cxn modelId="{374BDD32-37CD-43E6-95BF-393050132FE3}" type="presOf" srcId="{7024263D-8FFB-480F-8BE6-49C9426B34E7}" destId="{5F493773-20C1-4FD9-935B-3D21B4891AE5}" srcOrd="0" destOrd="0" presId="urn:microsoft.com/office/officeart/2005/8/layout/hierarchy1"/>
    <dgm:cxn modelId="{CB845B3E-EC88-4DF8-9FA6-987243C52550}" type="presOf" srcId="{E8C72430-5F06-4041-BE3E-D2187B1262A8}" destId="{454DFF7E-61EC-4D64-A199-230637717AC4}" srcOrd="0" destOrd="0" presId="urn:microsoft.com/office/officeart/2005/8/layout/hierarchy1"/>
    <dgm:cxn modelId="{9CEA6C5D-3F60-4C7F-BA3B-47C07EC6F250}" type="presOf" srcId="{11436007-4DBD-4313-8AF1-F1C56EE5021F}" destId="{BABB2924-8FBE-491D-AC36-52A43D9C1C58}" srcOrd="0" destOrd="0" presId="urn:microsoft.com/office/officeart/2005/8/layout/hierarchy1"/>
    <dgm:cxn modelId="{480A616A-443E-47BD-A3C9-3B570B28C66C}" type="presOf" srcId="{901DEB49-DE69-46DF-99DA-A20BE11B978A}" destId="{0F56002D-4FA5-417A-ABCE-4DFBA19DD0C3}" srcOrd="0" destOrd="0" presId="urn:microsoft.com/office/officeart/2005/8/layout/hierarchy1"/>
    <dgm:cxn modelId="{1F47E26A-F2B7-4B65-8974-A562465F9B4F}" type="presOf" srcId="{9DA0F65C-86F2-42F7-BD1E-00AC66BAE820}" destId="{04F6196F-16C4-49AE-9A12-65E493332874}" srcOrd="0" destOrd="0" presId="urn:microsoft.com/office/officeart/2005/8/layout/hierarchy1"/>
    <dgm:cxn modelId="{D364227A-29C8-4F95-8F80-EB3091365796}" srcId="{FFAE3023-06DA-4619-8E11-DCE8817F8CC3}" destId="{8AE456AB-AF43-4C28-B4E9-E65DC8C52D56}" srcOrd="0" destOrd="0" parTransId="{114AAE85-2B58-4E93-85F9-DF8CEA45682C}" sibTransId="{95A20BCA-7A5D-4A77-AF91-8C318998D4CA}"/>
    <dgm:cxn modelId="{FA62C48C-152C-4F96-ADD0-B90EB8A1A03C}" type="presOf" srcId="{FFAE3023-06DA-4619-8E11-DCE8817F8CC3}" destId="{E8C4957E-54BA-448A-969C-E0434F5CF609}" srcOrd="0" destOrd="0" presId="urn:microsoft.com/office/officeart/2005/8/layout/hierarchy1"/>
    <dgm:cxn modelId="{80FB299C-F150-449E-BA98-F44AE716CD05}" type="presOf" srcId="{8AE456AB-AF43-4C28-B4E9-E65DC8C52D56}" destId="{D733D3A9-FDF8-47AE-83AA-5DEB2D129684}" srcOrd="0" destOrd="0" presId="urn:microsoft.com/office/officeart/2005/8/layout/hierarchy1"/>
    <dgm:cxn modelId="{B11DA2A8-08C0-4660-84F3-BF9740CF8F91}" type="presOf" srcId="{494F4385-5286-4EDE-B76C-AFEB10610571}" destId="{16A2EBB0-27D1-4E7B-A08A-0E11C9B1DF11}" srcOrd="0" destOrd="0" presId="urn:microsoft.com/office/officeart/2005/8/layout/hierarchy1"/>
    <dgm:cxn modelId="{D0F568AC-1BDE-4117-9EE5-D69D1DF6B4E6}" srcId="{8AE456AB-AF43-4C28-B4E9-E65DC8C52D56}" destId="{2624B5C7-7A52-49EE-95DE-E4584E33965A}" srcOrd="2" destOrd="0" parTransId="{E8C72430-5F06-4041-BE3E-D2187B1262A8}" sibTransId="{910EB045-C06B-462B-86B4-019294043457}"/>
    <dgm:cxn modelId="{97B66AC8-3B94-478E-8CD3-B6C9E808DB30}" type="presOf" srcId="{2624B5C7-7A52-49EE-95DE-E4584E33965A}" destId="{5400219B-B9D2-4248-9BA8-89292DAAA305}" srcOrd="0" destOrd="0" presId="urn:microsoft.com/office/officeart/2005/8/layout/hierarchy1"/>
    <dgm:cxn modelId="{651486C2-DE5F-4AB8-A772-31885B06CBC6}" type="presParOf" srcId="{E8C4957E-54BA-448A-969C-E0434F5CF609}" destId="{82354ED7-71C6-480B-BFBE-7F8AD5701C72}" srcOrd="0" destOrd="0" presId="urn:microsoft.com/office/officeart/2005/8/layout/hierarchy1"/>
    <dgm:cxn modelId="{A7C3C3C8-7502-49A1-BA20-9EAB81492B5B}" type="presParOf" srcId="{82354ED7-71C6-480B-BFBE-7F8AD5701C72}" destId="{F93FDB19-8786-4899-8F13-7779E50F73A4}" srcOrd="0" destOrd="0" presId="urn:microsoft.com/office/officeart/2005/8/layout/hierarchy1"/>
    <dgm:cxn modelId="{6F2BFE75-9E0D-4004-9B9A-27D896E134FB}" type="presParOf" srcId="{F93FDB19-8786-4899-8F13-7779E50F73A4}" destId="{4568B534-6D8F-409A-BC04-5FAEB6A1A9AE}" srcOrd="0" destOrd="0" presId="urn:microsoft.com/office/officeart/2005/8/layout/hierarchy1"/>
    <dgm:cxn modelId="{6E7E632D-CA0A-4A0C-85CA-0788ACF29C94}" type="presParOf" srcId="{F93FDB19-8786-4899-8F13-7779E50F73A4}" destId="{D733D3A9-FDF8-47AE-83AA-5DEB2D129684}" srcOrd="1" destOrd="0" presId="urn:microsoft.com/office/officeart/2005/8/layout/hierarchy1"/>
    <dgm:cxn modelId="{3BA0771F-CAF9-46CA-A22F-90D2D9162451}" type="presParOf" srcId="{82354ED7-71C6-480B-BFBE-7F8AD5701C72}" destId="{239BEBB7-87F4-4A31-A20E-4147D7261AA3}" srcOrd="1" destOrd="0" presId="urn:microsoft.com/office/officeart/2005/8/layout/hierarchy1"/>
    <dgm:cxn modelId="{03BB777A-292D-4823-9367-B936126521BE}" type="presParOf" srcId="{239BEBB7-87F4-4A31-A20E-4147D7261AA3}" destId="{5F493773-20C1-4FD9-935B-3D21B4891AE5}" srcOrd="0" destOrd="0" presId="urn:microsoft.com/office/officeart/2005/8/layout/hierarchy1"/>
    <dgm:cxn modelId="{3A27184E-1D93-44B2-8D3A-5DEBEAFAAEDE}" type="presParOf" srcId="{239BEBB7-87F4-4A31-A20E-4147D7261AA3}" destId="{097062D5-D6BA-4040-AED3-E65FE06749F9}" srcOrd="1" destOrd="0" presId="urn:microsoft.com/office/officeart/2005/8/layout/hierarchy1"/>
    <dgm:cxn modelId="{7DAFD46E-CB7B-494D-B7C4-89DED3389BA4}" type="presParOf" srcId="{097062D5-D6BA-4040-AED3-E65FE06749F9}" destId="{475C4E27-254B-4DCA-83B5-1C296B83D9D8}" srcOrd="0" destOrd="0" presId="urn:microsoft.com/office/officeart/2005/8/layout/hierarchy1"/>
    <dgm:cxn modelId="{8DEF04DB-EE7B-49C1-B095-7B9FC2B0CB2E}" type="presParOf" srcId="{475C4E27-254B-4DCA-83B5-1C296B83D9D8}" destId="{40585A44-8569-43E2-892A-EEF561BE9AD1}" srcOrd="0" destOrd="0" presId="urn:microsoft.com/office/officeart/2005/8/layout/hierarchy1"/>
    <dgm:cxn modelId="{FAA5161E-CB6B-45CC-94C5-190BF3892802}" type="presParOf" srcId="{475C4E27-254B-4DCA-83B5-1C296B83D9D8}" destId="{BABB2924-8FBE-491D-AC36-52A43D9C1C58}" srcOrd="1" destOrd="0" presId="urn:microsoft.com/office/officeart/2005/8/layout/hierarchy1"/>
    <dgm:cxn modelId="{1F8D43BF-D93E-481C-87A6-204879EDED4E}" type="presParOf" srcId="{097062D5-D6BA-4040-AED3-E65FE06749F9}" destId="{C8DA180A-7DCC-4F1C-96A5-F3CF60599336}" srcOrd="1" destOrd="0" presId="urn:microsoft.com/office/officeart/2005/8/layout/hierarchy1"/>
    <dgm:cxn modelId="{20F18619-595A-441C-B229-443219D8707E}" type="presParOf" srcId="{239BEBB7-87F4-4A31-A20E-4147D7261AA3}" destId="{5DA28BAA-5F04-464A-AE7A-8B21D210C2B5}" srcOrd="2" destOrd="0" presId="urn:microsoft.com/office/officeart/2005/8/layout/hierarchy1"/>
    <dgm:cxn modelId="{C6379BCE-D6CD-4370-8B52-E77270447DD1}" type="presParOf" srcId="{239BEBB7-87F4-4A31-A20E-4147D7261AA3}" destId="{6395FE62-F10A-4169-83AA-DDD4E3BBF8F0}" srcOrd="3" destOrd="0" presId="urn:microsoft.com/office/officeart/2005/8/layout/hierarchy1"/>
    <dgm:cxn modelId="{F53078B6-2551-4D86-8114-C01D8290A9B7}" type="presParOf" srcId="{6395FE62-F10A-4169-83AA-DDD4E3BBF8F0}" destId="{E4645D8D-BEBB-4B3D-9E2C-6E36FBD6E704}" srcOrd="0" destOrd="0" presId="urn:microsoft.com/office/officeart/2005/8/layout/hierarchy1"/>
    <dgm:cxn modelId="{3A0CCB5C-E658-4B5E-ACD6-2689B0FB5F4E}" type="presParOf" srcId="{E4645D8D-BEBB-4B3D-9E2C-6E36FBD6E704}" destId="{AF2FAB2E-3A08-4815-B867-44EAECD9AD41}" srcOrd="0" destOrd="0" presId="urn:microsoft.com/office/officeart/2005/8/layout/hierarchy1"/>
    <dgm:cxn modelId="{A972CC4B-CEE2-49D0-998F-BA0CB20F0F81}" type="presParOf" srcId="{E4645D8D-BEBB-4B3D-9E2C-6E36FBD6E704}" destId="{16A2EBB0-27D1-4E7B-A08A-0E11C9B1DF11}" srcOrd="1" destOrd="0" presId="urn:microsoft.com/office/officeart/2005/8/layout/hierarchy1"/>
    <dgm:cxn modelId="{1B3DE13C-FA66-48E2-948C-DA5C058A3E00}" type="presParOf" srcId="{6395FE62-F10A-4169-83AA-DDD4E3BBF8F0}" destId="{5105CCD9-9C95-4D05-B8A7-ECC1D687AB80}" srcOrd="1" destOrd="0" presId="urn:microsoft.com/office/officeart/2005/8/layout/hierarchy1"/>
    <dgm:cxn modelId="{FB16697E-EBB7-4A14-9D69-20B401657BEE}" type="presParOf" srcId="{239BEBB7-87F4-4A31-A20E-4147D7261AA3}" destId="{454DFF7E-61EC-4D64-A199-230637717AC4}" srcOrd="4" destOrd="0" presId="urn:microsoft.com/office/officeart/2005/8/layout/hierarchy1"/>
    <dgm:cxn modelId="{8CD4808C-E79C-456B-A901-98C08D93EEAB}" type="presParOf" srcId="{239BEBB7-87F4-4A31-A20E-4147D7261AA3}" destId="{5EC920ED-87D9-48EF-8544-2A07F42368A7}" srcOrd="5" destOrd="0" presId="urn:microsoft.com/office/officeart/2005/8/layout/hierarchy1"/>
    <dgm:cxn modelId="{2AD88977-3B8A-4FF8-8D2B-BA507650B0A3}" type="presParOf" srcId="{5EC920ED-87D9-48EF-8544-2A07F42368A7}" destId="{344F9830-77F3-4BFC-BDFD-9E2B00F84FAB}" srcOrd="0" destOrd="0" presId="urn:microsoft.com/office/officeart/2005/8/layout/hierarchy1"/>
    <dgm:cxn modelId="{CCEB29DC-E03D-405F-9E7C-36CCBFC222B2}" type="presParOf" srcId="{344F9830-77F3-4BFC-BDFD-9E2B00F84FAB}" destId="{E7AAD36A-FFFF-48A1-9D89-CE068ECA5F79}" srcOrd="0" destOrd="0" presId="urn:microsoft.com/office/officeart/2005/8/layout/hierarchy1"/>
    <dgm:cxn modelId="{527FD82F-08DA-4A3D-B87F-EB160A48E58C}" type="presParOf" srcId="{344F9830-77F3-4BFC-BDFD-9E2B00F84FAB}" destId="{5400219B-B9D2-4248-9BA8-89292DAAA305}" srcOrd="1" destOrd="0" presId="urn:microsoft.com/office/officeart/2005/8/layout/hierarchy1"/>
    <dgm:cxn modelId="{97806D36-2AD7-47E0-9175-1748EA890D3D}" type="presParOf" srcId="{5EC920ED-87D9-48EF-8544-2A07F42368A7}" destId="{FC63C122-5E03-4417-B6B0-4E8A2EFD617A}" srcOrd="1" destOrd="0" presId="urn:microsoft.com/office/officeart/2005/8/layout/hierarchy1"/>
    <dgm:cxn modelId="{C9DDC8FA-BF72-43DC-B546-A310E7DD186C}" type="presParOf" srcId="{239BEBB7-87F4-4A31-A20E-4147D7261AA3}" destId="{0F56002D-4FA5-417A-ABCE-4DFBA19DD0C3}" srcOrd="6" destOrd="0" presId="urn:microsoft.com/office/officeart/2005/8/layout/hierarchy1"/>
    <dgm:cxn modelId="{936B3DCD-1E9A-4A25-93BA-4E95DEF1424D}" type="presParOf" srcId="{239BEBB7-87F4-4A31-A20E-4147D7261AA3}" destId="{901902A8-AAEA-48A7-B4E3-C0B014A95299}" srcOrd="7" destOrd="0" presId="urn:microsoft.com/office/officeart/2005/8/layout/hierarchy1"/>
    <dgm:cxn modelId="{4E404671-DFE4-4778-A0DE-01AF642298CE}" type="presParOf" srcId="{901902A8-AAEA-48A7-B4E3-C0B014A95299}" destId="{D0711B71-CBFF-4896-B98D-27D803420ADB}" srcOrd="0" destOrd="0" presId="urn:microsoft.com/office/officeart/2005/8/layout/hierarchy1"/>
    <dgm:cxn modelId="{39D22CFE-344E-4A25-B28E-8D393DD5FC6A}" type="presParOf" srcId="{D0711B71-CBFF-4896-B98D-27D803420ADB}" destId="{F1A6416F-4DC7-40FE-AB8B-FBA871FCE3A8}" srcOrd="0" destOrd="0" presId="urn:microsoft.com/office/officeart/2005/8/layout/hierarchy1"/>
    <dgm:cxn modelId="{5C690E9B-5DFE-4B47-86CB-23542E3BFCE9}" type="presParOf" srcId="{D0711B71-CBFF-4896-B98D-27D803420ADB}" destId="{04F6196F-16C4-49AE-9A12-65E493332874}" srcOrd="1" destOrd="0" presId="urn:microsoft.com/office/officeart/2005/8/layout/hierarchy1"/>
    <dgm:cxn modelId="{B4AE57F8-6DEE-453D-B4ED-2D1F429D5E01}" type="presParOf" srcId="{901902A8-AAEA-48A7-B4E3-C0B014A95299}" destId="{E19E6412-CABD-4D12-AC55-3A87600FC761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FAE3023-06DA-4619-8E11-DCE8817F8CC3}" type="doc">
      <dgm:prSet loTypeId="urn:microsoft.com/office/officeart/2005/8/layout/hierarchy1" loCatId="hierarchy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AE456AB-AF43-4C28-B4E9-E65DC8C52D56}">
      <dgm:prSet custT="1"/>
      <dgm:spPr/>
      <dgm:t>
        <a:bodyPr/>
        <a:lstStyle/>
        <a:p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Разрешительная деятельность ТОГАДН по РД</a:t>
          </a:r>
        </a:p>
      </dgm:t>
    </dgm:pt>
    <dgm:pt modelId="{114AAE85-2B58-4E93-85F9-DF8CEA45682C}" type="parTrans" cxnId="{D364227A-29C8-4F95-8F80-EB3091365796}">
      <dgm:prSet/>
      <dgm:spPr/>
      <dgm:t>
        <a:bodyPr/>
        <a:lstStyle/>
        <a:p>
          <a:endParaRPr lang="ru-RU"/>
        </a:p>
      </dgm:t>
    </dgm:pt>
    <dgm:pt modelId="{95A20BCA-7A5D-4A77-AF91-8C318998D4CA}" type="sibTrans" cxnId="{D364227A-29C8-4F95-8F80-EB3091365796}">
      <dgm:prSet/>
      <dgm:spPr/>
      <dgm:t>
        <a:bodyPr/>
        <a:lstStyle/>
        <a:p>
          <a:endParaRPr lang="ru-RU"/>
        </a:p>
      </dgm:t>
    </dgm:pt>
    <dgm:pt modelId="{AB3CF77D-C2B1-49FA-AAF5-7614ED94B352}">
      <dgm:prSet custT="1"/>
      <dgm:spPr/>
      <dgm:t>
        <a:bodyPr/>
        <a:lstStyle/>
        <a:p>
          <a:r>
            <a:rPr lang="ru-RU" sz="800" b="0" dirty="0">
              <a:latin typeface="Times New Roman" panose="02020603050405020304" pitchFamily="18" charset="0"/>
              <a:cs typeface="Times New Roman" panose="02020603050405020304" pitchFamily="18" charset="0"/>
            </a:rPr>
            <a:t>Работа комиссий по приему экзаменов по проверке и оценке необходимых знаний для допуска к международным автомобильным перевозкам и перевозке опасных грузов: Аттестационной комиссией по проведению квалификационного экзамена международного перевозчика Республике Дагестан проведено 4 заседания на получение свидетельств международного перевозчика, в том числе 2 заседания по специалистам, выдано 25 свидетельств профессиональной компетентности международного автомобильного перевозчика и 2 заседания по водителям, выдано 76 свидетельств  профессиональной компетентности международного автомобильного перевозчика. </a:t>
          </a:r>
        </a:p>
        <a:p>
          <a:r>
            <a:rPr lang="ru-RU" sz="800" b="0" dirty="0">
              <a:latin typeface="Times New Roman" panose="02020603050405020304" pitchFamily="18" charset="0"/>
              <a:cs typeface="Times New Roman" panose="02020603050405020304" pitchFamily="18" charset="0"/>
            </a:rPr>
            <a:t>Территориальной экзаменационной комиссией по проверке и оценке необходимых знаний водителей автотранспортных средств, перевозящих опасные грузы автомобильным транспортом в Республике Дагестан (г. Махачкала), в         1 полугодии проведено 17 заседаний. На экзаменах участвовало 700 водителей, по результатам которых выдано 585 свидетельств ДОПОГ, 115 водителей не прошли тестирование.</a:t>
          </a:r>
        </a:p>
        <a:p>
          <a:r>
            <a:rPr lang="ru-RU" sz="800" b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</dgm:t>
    </dgm:pt>
    <dgm:pt modelId="{628F449E-7B4A-4BE7-B238-151BAC3B6D77}" type="parTrans" cxnId="{9EBCED49-52C3-415D-851D-0F6A3351F588}">
      <dgm:prSet/>
      <dgm:spPr/>
      <dgm:t>
        <a:bodyPr/>
        <a:lstStyle/>
        <a:p>
          <a:endParaRPr lang="ru-RU"/>
        </a:p>
      </dgm:t>
    </dgm:pt>
    <dgm:pt modelId="{0D9FFB84-4BFB-45C1-8D07-915F296C8AF3}" type="sibTrans" cxnId="{9EBCED49-52C3-415D-851D-0F6A3351F588}">
      <dgm:prSet/>
      <dgm:spPr/>
      <dgm:t>
        <a:bodyPr/>
        <a:lstStyle/>
        <a:p>
          <a:endParaRPr lang="ru-RU"/>
        </a:p>
      </dgm:t>
    </dgm:pt>
    <dgm:pt modelId="{11436007-4DBD-4313-8AF1-F1C56EE5021F}">
      <dgm:prSet custT="1"/>
      <dgm:spPr/>
      <dgm:t>
        <a:bodyPr/>
        <a:lstStyle/>
        <a:p>
          <a:pPr algn="ctr"/>
          <a:r>
            <a:rPr lang="ru-RU" sz="1300" b="1" dirty="0"/>
            <a:t>- </a:t>
          </a:r>
          <a:r>
            <a:rPr lang="ru-RU" sz="1200" b="0" dirty="0">
              <a:latin typeface="Times New Roman" panose="02020603050405020304" pitchFamily="18" charset="0"/>
              <a:cs typeface="Times New Roman" panose="02020603050405020304" pitchFamily="18" charset="0"/>
            </a:rPr>
            <a:t>Аттестационная деятельность Отдела: проведено24 заседания, аттестовано 38 чел., аттестацию не прошли 6 чел. </a:t>
          </a:r>
        </a:p>
      </dgm:t>
    </dgm:pt>
    <dgm:pt modelId="{7024263D-8FFB-480F-8BE6-49C9426B34E7}" type="parTrans" cxnId="{E5F6BC12-BA65-471D-8878-2AED1A100B05}">
      <dgm:prSet/>
      <dgm:spPr/>
      <dgm:t>
        <a:bodyPr/>
        <a:lstStyle/>
        <a:p>
          <a:endParaRPr lang="ru-RU"/>
        </a:p>
      </dgm:t>
    </dgm:pt>
    <dgm:pt modelId="{5126B972-644C-4766-85E9-E8D087B67BD1}" type="sibTrans" cxnId="{E5F6BC12-BA65-471D-8878-2AED1A100B05}">
      <dgm:prSet/>
      <dgm:spPr/>
      <dgm:t>
        <a:bodyPr/>
        <a:lstStyle/>
        <a:p>
          <a:endParaRPr lang="ru-RU"/>
        </a:p>
      </dgm:t>
    </dgm:pt>
    <dgm:pt modelId="{494F4385-5286-4EDE-B76C-AFEB10610571}">
      <dgm:prSet custT="1"/>
      <dgm:spPr/>
      <dgm:t>
        <a:bodyPr/>
        <a:lstStyle/>
        <a:p>
          <a:r>
            <a:rPr lang="ru-RU" sz="900" b="1" dirty="0">
              <a:latin typeface="Times New Roman" panose="02020603050405020304" pitchFamily="18" charset="0"/>
              <a:cs typeface="Times New Roman" panose="02020603050405020304" pitchFamily="18" charset="0"/>
            </a:rPr>
            <a:t>- </a:t>
          </a:r>
          <a:r>
            <a:rPr lang="ru-RU" sz="900" b="0" dirty="0">
              <a:latin typeface="Times New Roman" panose="02020603050405020304" pitchFamily="18" charset="0"/>
              <a:cs typeface="Times New Roman" panose="02020603050405020304" pitchFamily="18" charset="0"/>
            </a:rPr>
            <a:t>Лицензионно - разрешительная деятельность: в</a:t>
          </a:r>
          <a:r>
            <a:rPr lang="ru-RU" sz="900" dirty="0">
              <a:latin typeface="Times New Roman" panose="02020603050405020304" pitchFamily="18" charset="0"/>
              <a:cs typeface="Times New Roman" panose="02020603050405020304" pitchFamily="18" charset="0"/>
            </a:rPr>
            <a:t> 1 полугодии 2024 г. в Реестр лицензий внесена 31 запись о предоставлении лицензии, 570 транспортных средств внесено в Реестр лицензий.</a:t>
          </a:r>
        </a:p>
        <a:p>
          <a:r>
            <a:rPr lang="ru-RU" sz="900" dirty="0">
              <a:latin typeface="Times New Roman" panose="02020603050405020304" pitchFamily="18" charset="0"/>
              <a:cs typeface="Times New Roman" panose="02020603050405020304" pitchFamily="18" charset="0"/>
            </a:rPr>
            <a:t>В Реестр допусков внесено 87 записей о предоставлении удостоверения допуска к осуществлению международных автомобильных перевозок, 4622 транспортных средства внесено в Реестр допусков.</a:t>
          </a:r>
        </a:p>
        <a:p>
          <a:r>
            <a:rPr lang="ru-RU" sz="900" dirty="0">
              <a:latin typeface="Times New Roman" panose="02020603050405020304" pitchFamily="18" charset="0"/>
              <a:cs typeface="Times New Roman" panose="02020603050405020304" pitchFamily="18" charset="0"/>
            </a:rPr>
            <a:t>Выдано 16 специальных разрешений на движение по автомобильным дорогам транспортного средства, осуществляющего перевозки опасных грузов, и 138 специальных разрешения на осуществление международных автомобильных перевозок опасных грузов.</a:t>
          </a:r>
          <a:r>
            <a:rPr lang="ru-RU" sz="900" b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</dgm:t>
    </dgm:pt>
    <dgm:pt modelId="{408554E2-B208-4501-98AC-65CB59C587F8}" type="parTrans" cxnId="{17249918-AC85-4E40-9F92-3B9992402850}">
      <dgm:prSet/>
      <dgm:spPr/>
      <dgm:t>
        <a:bodyPr/>
        <a:lstStyle/>
        <a:p>
          <a:endParaRPr lang="ru-RU"/>
        </a:p>
      </dgm:t>
    </dgm:pt>
    <dgm:pt modelId="{8F0E8A42-7A9A-46F4-9291-B84DF490BD09}" type="sibTrans" cxnId="{17249918-AC85-4E40-9F92-3B9992402850}">
      <dgm:prSet/>
      <dgm:spPr/>
      <dgm:t>
        <a:bodyPr/>
        <a:lstStyle/>
        <a:p>
          <a:endParaRPr lang="ru-RU"/>
        </a:p>
      </dgm:t>
    </dgm:pt>
    <dgm:pt modelId="{E8C4957E-54BA-448A-969C-E0434F5CF609}" type="pres">
      <dgm:prSet presAssocID="{FFAE3023-06DA-4619-8E11-DCE8817F8CC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82354ED7-71C6-480B-BFBE-7F8AD5701C72}" type="pres">
      <dgm:prSet presAssocID="{8AE456AB-AF43-4C28-B4E9-E65DC8C52D56}" presName="hierRoot1" presStyleCnt="0"/>
      <dgm:spPr/>
    </dgm:pt>
    <dgm:pt modelId="{F93FDB19-8786-4899-8F13-7779E50F73A4}" type="pres">
      <dgm:prSet presAssocID="{8AE456AB-AF43-4C28-B4E9-E65DC8C52D56}" presName="composite" presStyleCnt="0"/>
      <dgm:spPr/>
    </dgm:pt>
    <dgm:pt modelId="{4568B534-6D8F-409A-BC04-5FAEB6A1A9AE}" type="pres">
      <dgm:prSet presAssocID="{8AE456AB-AF43-4C28-B4E9-E65DC8C52D56}" presName="background" presStyleLbl="node0" presStyleIdx="0" presStyleCnt="1"/>
      <dgm:spPr/>
    </dgm:pt>
    <dgm:pt modelId="{D733D3A9-FDF8-47AE-83AA-5DEB2D129684}" type="pres">
      <dgm:prSet presAssocID="{8AE456AB-AF43-4C28-B4E9-E65DC8C52D56}" presName="text" presStyleLbl="fgAcc0" presStyleIdx="0" presStyleCnt="1" custLinFactNeighborX="-2027" custLinFactNeighborY="2002">
        <dgm:presLayoutVars>
          <dgm:chPref val="3"/>
        </dgm:presLayoutVars>
      </dgm:prSet>
      <dgm:spPr/>
    </dgm:pt>
    <dgm:pt modelId="{239BEBB7-87F4-4A31-A20E-4147D7261AA3}" type="pres">
      <dgm:prSet presAssocID="{8AE456AB-AF43-4C28-B4E9-E65DC8C52D56}" presName="hierChild2" presStyleCnt="0"/>
      <dgm:spPr/>
    </dgm:pt>
    <dgm:pt modelId="{5F493773-20C1-4FD9-935B-3D21B4891AE5}" type="pres">
      <dgm:prSet presAssocID="{7024263D-8FFB-480F-8BE6-49C9426B34E7}" presName="Name10" presStyleLbl="parChTrans1D2" presStyleIdx="0" presStyleCnt="3"/>
      <dgm:spPr/>
    </dgm:pt>
    <dgm:pt modelId="{097062D5-D6BA-4040-AED3-E65FE06749F9}" type="pres">
      <dgm:prSet presAssocID="{11436007-4DBD-4313-8AF1-F1C56EE5021F}" presName="hierRoot2" presStyleCnt="0"/>
      <dgm:spPr/>
    </dgm:pt>
    <dgm:pt modelId="{475C4E27-254B-4DCA-83B5-1C296B83D9D8}" type="pres">
      <dgm:prSet presAssocID="{11436007-4DBD-4313-8AF1-F1C56EE5021F}" presName="composite2" presStyleCnt="0"/>
      <dgm:spPr/>
    </dgm:pt>
    <dgm:pt modelId="{40585A44-8569-43E2-892A-EEF561BE9AD1}" type="pres">
      <dgm:prSet presAssocID="{11436007-4DBD-4313-8AF1-F1C56EE5021F}" presName="background2" presStyleLbl="node2" presStyleIdx="0" presStyleCnt="3"/>
      <dgm:spPr/>
    </dgm:pt>
    <dgm:pt modelId="{BABB2924-8FBE-491D-AC36-52A43D9C1C58}" type="pres">
      <dgm:prSet presAssocID="{11436007-4DBD-4313-8AF1-F1C56EE5021F}" presName="text2" presStyleLbl="fgAcc2" presStyleIdx="0" presStyleCnt="3" custLinFactNeighborX="-4259" custLinFactNeighborY="-654">
        <dgm:presLayoutVars>
          <dgm:chPref val="3"/>
        </dgm:presLayoutVars>
      </dgm:prSet>
      <dgm:spPr/>
    </dgm:pt>
    <dgm:pt modelId="{C8DA180A-7DCC-4F1C-96A5-F3CF60599336}" type="pres">
      <dgm:prSet presAssocID="{11436007-4DBD-4313-8AF1-F1C56EE5021F}" presName="hierChild3" presStyleCnt="0"/>
      <dgm:spPr/>
    </dgm:pt>
    <dgm:pt modelId="{5DA28BAA-5F04-464A-AE7A-8B21D210C2B5}" type="pres">
      <dgm:prSet presAssocID="{408554E2-B208-4501-98AC-65CB59C587F8}" presName="Name10" presStyleLbl="parChTrans1D2" presStyleIdx="1" presStyleCnt="3"/>
      <dgm:spPr/>
    </dgm:pt>
    <dgm:pt modelId="{6395FE62-F10A-4169-83AA-DDD4E3BBF8F0}" type="pres">
      <dgm:prSet presAssocID="{494F4385-5286-4EDE-B76C-AFEB10610571}" presName="hierRoot2" presStyleCnt="0"/>
      <dgm:spPr/>
    </dgm:pt>
    <dgm:pt modelId="{E4645D8D-BEBB-4B3D-9E2C-6E36FBD6E704}" type="pres">
      <dgm:prSet presAssocID="{494F4385-5286-4EDE-B76C-AFEB10610571}" presName="composite2" presStyleCnt="0"/>
      <dgm:spPr/>
    </dgm:pt>
    <dgm:pt modelId="{AF2FAB2E-3A08-4815-B867-44EAECD9AD41}" type="pres">
      <dgm:prSet presAssocID="{494F4385-5286-4EDE-B76C-AFEB10610571}" presName="background2" presStyleLbl="node2" presStyleIdx="1" presStyleCnt="3"/>
      <dgm:spPr/>
    </dgm:pt>
    <dgm:pt modelId="{16A2EBB0-27D1-4E7B-A08A-0E11C9B1DF11}" type="pres">
      <dgm:prSet presAssocID="{494F4385-5286-4EDE-B76C-AFEB10610571}" presName="text2" presStyleLbl="fgAcc2" presStyleIdx="1" presStyleCnt="3" custScaleX="99120" custScaleY="204024" custLinFactNeighborX="-3535" custLinFactNeighborY="-16109">
        <dgm:presLayoutVars>
          <dgm:chPref val="3"/>
        </dgm:presLayoutVars>
      </dgm:prSet>
      <dgm:spPr/>
    </dgm:pt>
    <dgm:pt modelId="{5105CCD9-9C95-4D05-B8A7-ECC1D687AB80}" type="pres">
      <dgm:prSet presAssocID="{494F4385-5286-4EDE-B76C-AFEB10610571}" presName="hierChild3" presStyleCnt="0"/>
      <dgm:spPr/>
    </dgm:pt>
    <dgm:pt modelId="{829AA26A-DD88-46ED-8385-5A16A879FFAC}" type="pres">
      <dgm:prSet presAssocID="{628F449E-7B4A-4BE7-B238-151BAC3B6D77}" presName="Name10" presStyleLbl="parChTrans1D2" presStyleIdx="2" presStyleCnt="3"/>
      <dgm:spPr/>
    </dgm:pt>
    <dgm:pt modelId="{E6C3D397-C143-404C-B898-9BBE5C7217C9}" type="pres">
      <dgm:prSet presAssocID="{AB3CF77D-C2B1-49FA-AAF5-7614ED94B352}" presName="hierRoot2" presStyleCnt="0"/>
      <dgm:spPr/>
    </dgm:pt>
    <dgm:pt modelId="{F65D6EAA-F802-4B21-919A-F594DB2F8C87}" type="pres">
      <dgm:prSet presAssocID="{AB3CF77D-C2B1-49FA-AAF5-7614ED94B352}" presName="composite2" presStyleCnt="0"/>
      <dgm:spPr/>
    </dgm:pt>
    <dgm:pt modelId="{42C2C063-3CA1-4ABF-A3E5-B296336C3D29}" type="pres">
      <dgm:prSet presAssocID="{AB3CF77D-C2B1-49FA-AAF5-7614ED94B352}" presName="background2" presStyleLbl="node2" presStyleIdx="2" presStyleCnt="3"/>
      <dgm:spPr/>
    </dgm:pt>
    <dgm:pt modelId="{AA6D7D13-6EDB-4FBE-BE7B-1D56ABF85B11}" type="pres">
      <dgm:prSet presAssocID="{AB3CF77D-C2B1-49FA-AAF5-7614ED94B352}" presName="text2" presStyleLbl="fgAcc2" presStyleIdx="2" presStyleCnt="3" custScaleY="206080" custLinFactNeighborX="92" custLinFactNeighborY="-1735">
        <dgm:presLayoutVars>
          <dgm:chPref val="3"/>
        </dgm:presLayoutVars>
      </dgm:prSet>
      <dgm:spPr/>
    </dgm:pt>
    <dgm:pt modelId="{2E5A36BE-1DBB-42FF-8F36-84E5CA5AB5F3}" type="pres">
      <dgm:prSet presAssocID="{AB3CF77D-C2B1-49FA-AAF5-7614ED94B352}" presName="hierChild3" presStyleCnt="0"/>
      <dgm:spPr/>
    </dgm:pt>
  </dgm:ptLst>
  <dgm:cxnLst>
    <dgm:cxn modelId="{E5F6BC12-BA65-471D-8878-2AED1A100B05}" srcId="{8AE456AB-AF43-4C28-B4E9-E65DC8C52D56}" destId="{11436007-4DBD-4313-8AF1-F1C56EE5021F}" srcOrd="0" destOrd="0" parTransId="{7024263D-8FFB-480F-8BE6-49C9426B34E7}" sibTransId="{5126B972-644C-4766-85E9-E8D087B67BD1}"/>
    <dgm:cxn modelId="{A5E82715-0564-4BFB-BD35-BDE6284144A2}" type="presOf" srcId="{8AE456AB-AF43-4C28-B4E9-E65DC8C52D56}" destId="{D733D3A9-FDF8-47AE-83AA-5DEB2D129684}" srcOrd="0" destOrd="0" presId="urn:microsoft.com/office/officeart/2005/8/layout/hierarchy1"/>
    <dgm:cxn modelId="{17249918-AC85-4E40-9F92-3B9992402850}" srcId="{8AE456AB-AF43-4C28-B4E9-E65DC8C52D56}" destId="{494F4385-5286-4EDE-B76C-AFEB10610571}" srcOrd="1" destOrd="0" parTransId="{408554E2-B208-4501-98AC-65CB59C587F8}" sibTransId="{8F0E8A42-7A9A-46F4-9291-B84DF490BD09}"/>
    <dgm:cxn modelId="{7A4EA933-5CB7-4004-958E-26ABF0368E55}" type="presOf" srcId="{408554E2-B208-4501-98AC-65CB59C587F8}" destId="{5DA28BAA-5F04-464A-AE7A-8B21D210C2B5}" srcOrd="0" destOrd="0" presId="urn:microsoft.com/office/officeart/2005/8/layout/hierarchy1"/>
    <dgm:cxn modelId="{9EBCED49-52C3-415D-851D-0F6A3351F588}" srcId="{8AE456AB-AF43-4C28-B4E9-E65DC8C52D56}" destId="{AB3CF77D-C2B1-49FA-AAF5-7614ED94B352}" srcOrd="2" destOrd="0" parTransId="{628F449E-7B4A-4BE7-B238-151BAC3B6D77}" sibTransId="{0D9FFB84-4BFB-45C1-8D07-915F296C8AF3}"/>
    <dgm:cxn modelId="{1E49AC57-4979-4948-B75F-597212CD1F6C}" type="presOf" srcId="{7024263D-8FFB-480F-8BE6-49C9426B34E7}" destId="{5F493773-20C1-4FD9-935B-3D21B4891AE5}" srcOrd="0" destOrd="0" presId="urn:microsoft.com/office/officeart/2005/8/layout/hierarchy1"/>
    <dgm:cxn modelId="{D364227A-29C8-4F95-8F80-EB3091365796}" srcId="{FFAE3023-06DA-4619-8E11-DCE8817F8CC3}" destId="{8AE456AB-AF43-4C28-B4E9-E65DC8C52D56}" srcOrd="0" destOrd="0" parTransId="{114AAE85-2B58-4E93-85F9-DF8CEA45682C}" sibTransId="{95A20BCA-7A5D-4A77-AF91-8C318998D4CA}"/>
    <dgm:cxn modelId="{8215617E-CAA3-4435-BE9C-8A5E1D30980D}" type="presOf" srcId="{494F4385-5286-4EDE-B76C-AFEB10610571}" destId="{16A2EBB0-27D1-4E7B-A08A-0E11C9B1DF11}" srcOrd="0" destOrd="0" presId="urn:microsoft.com/office/officeart/2005/8/layout/hierarchy1"/>
    <dgm:cxn modelId="{680DEEAE-FEED-4BB7-93B9-E4FBD7ADE3BF}" type="presOf" srcId="{11436007-4DBD-4313-8AF1-F1C56EE5021F}" destId="{BABB2924-8FBE-491D-AC36-52A43D9C1C58}" srcOrd="0" destOrd="0" presId="urn:microsoft.com/office/officeart/2005/8/layout/hierarchy1"/>
    <dgm:cxn modelId="{B5643EC7-6610-4EE0-9C3F-03F0118E216B}" type="presOf" srcId="{628F449E-7B4A-4BE7-B238-151BAC3B6D77}" destId="{829AA26A-DD88-46ED-8385-5A16A879FFAC}" srcOrd="0" destOrd="0" presId="urn:microsoft.com/office/officeart/2005/8/layout/hierarchy1"/>
    <dgm:cxn modelId="{D759C9E9-61E3-43D7-A482-796C1DBB3147}" type="presOf" srcId="{FFAE3023-06DA-4619-8E11-DCE8817F8CC3}" destId="{E8C4957E-54BA-448A-969C-E0434F5CF609}" srcOrd="0" destOrd="0" presId="urn:microsoft.com/office/officeart/2005/8/layout/hierarchy1"/>
    <dgm:cxn modelId="{48DDD9ED-563D-46C4-B70A-82CF56E0B219}" type="presOf" srcId="{AB3CF77D-C2B1-49FA-AAF5-7614ED94B352}" destId="{AA6D7D13-6EDB-4FBE-BE7B-1D56ABF85B11}" srcOrd="0" destOrd="0" presId="urn:microsoft.com/office/officeart/2005/8/layout/hierarchy1"/>
    <dgm:cxn modelId="{2EEEA3F9-6DE9-4759-8C83-2DC5F3A006FB}" type="presParOf" srcId="{E8C4957E-54BA-448A-969C-E0434F5CF609}" destId="{82354ED7-71C6-480B-BFBE-7F8AD5701C72}" srcOrd="0" destOrd="0" presId="urn:microsoft.com/office/officeart/2005/8/layout/hierarchy1"/>
    <dgm:cxn modelId="{9918548C-72CB-4762-B4D4-C178EE624F72}" type="presParOf" srcId="{82354ED7-71C6-480B-BFBE-7F8AD5701C72}" destId="{F93FDB19-8786-4899-8F13-7779E50F73A4}" srcOrd="0" destOrd="0" presId="urn:microsoft.com/office/officeart/2005/8/layout/hierarchy1"/>
    <dgm:cxn modelId="{2467888B-964A-4476-95AC-B15A5D707F61}" type="presParOf" srcId="{F93FDB19-8786-4899-8F13-7779E50F73A4}" destId="{4568B534-6D8F-409A-BC04-5FAEB6A1A9AE}" srcOrd="0" destOrd="0" presId="urn:microsoft.com/office/officeart/2005/8/layout/hierarchy1"/>
    <dgm:cxn modelId="{8E3392DA-F501-44B8-9319-807501C3154B}" type="presParOf" srcId="{F93FDB19-8786-4899-8F13-7779E50F73A4}" destId="{D733D3A9-FDF8-47AE-83AA-5DEB2D129684}" srcOrd="1" destOrd="0" presId="urn:microsoft.com/office/officeart/2005/8/layout/hierarchy1"/>
    <dgm:cxn modelId="{6396A535-E772-44D6-94D2-35E756E15BF6}" type="presParOf" srcId="{82354ED7-71C6-480B-BFBE-7F8AD5701C72}" destId="{239BEBB7-87F4-4A31-A20E-4147D7261AA3}" srcOrd="1" destOrd="0" presId="urn:microsoft.com/office/officeart/2005/8/layout/hierarchy1"/>
    <dgm:cxn modelId="{04049DC0-92AA-46DF-9B47-17F1106CCACC}" type="presParOf" srcId="{239BEBB7-87F4-4A31-A20E-4147D7261AA3}" destId="{5F493773-20C1-4FD9-935B-3D21B4891AE5}" srcOrd="0" destOrd="0" presId="urn:microsoft.com/office/officeart/2005/8/layout/hierarchy1"/>
    <dgm:cxn modelId="{1C4930F5-D85A-449E-A35F-877876948F79}" type="presParOf" srcId="{239BEBB7-87F4-4A31-A20E-4147D7261AA3}" destId="{097062D5-D6BA-4040-AED3-E65FE06749F9}" srcOrd="1" destOrd="0" presId="urn:microsoft.com/office/officeart/2005/8/layout/hierarchy1"/>
    <dgm:cxn modelId="{E23B2653-54DD-4465-A384-E7FAFFC51604}" type="presParOf" srcId="{097062D5-D6BA-4040-AED3-E65FE06749F9}" destId="{475C4E27-254B-4DCA-83B5-1C296B83D9D8}" srcOrd="0" destOrd="0" presId="urn:microsoft.com/office/officeart/2005/8/layout/hierarchy1"/>
    <dgm:cxn modelId="{4A224120-B5F6-4F21-8923-E44F1DA51D09}" type="presParOf" srcId="{475C4E27-254B-4DCA-83B5-1C296B83D9D8}" destId="{40585A44-8569-43E2-892A-EEF561BE9AD1}" srcOrd="0" destOrd="0" presId="urn:microsoft.com/office/officeart/2005/8/layout/hierarchy1"/>
    <dgm:cxn modelId="{BF3BECAD-4BFE-43D0-A596-EB24574549DA}" type="presParOf" srcId="{475C4E27-254B-4DCA-83B5-1C296B83D9D8}" destId="{BABB2924-8FBE-491D-AC36-52A43D9C1C58}" srcOrd="1" destOrd="0" presId="urn:microsoft.com/office/officeart/2005/8/layout/hierarchy1"/>
    <dgm:cxn modelId="{2F313A01-EE45-4533-B903-E4CACC68B17F}" type="presParOf" srcId="{097062D5-D6BA-4040-AED3-E65FE06749F9}" destId="{C8DA180A-7DCC-4F1C-96A5-F3CF60599336}" srcOrd="1" destOrd="0" presId="urn:microsoft.com/office/officeart/2005/8/layout/hierarchy1"/>
    <dgm:cxn modelId="{7E22B0E2-9E68-4ED5-8807-420952E0C02F}" type="presParOf" srcId="{239BEBB7-87F4-4A31-A20E-4147D7261AA3}" destId="{5DA28BAA-5F04-464A-AE7A-8B21D210C2B5}" srcOrd="2" destOrd="0" presId="urn:microsoft.com/office/officeart/2005/8/layout/hierarchy1"/>
    <dgm:cxn modelId="{FC6E5E5F-4038-431F-8A65-53CE54CDB698}" type="presParOf" srcId="{239BEBB7-87F4-4A31-A20E-4147D7261AA3}" destId="{6395FE62-F10A-4169-83AA-DDD4E3BBF8F0}" srcOrd="3" destOrd="0" presId="urn:microsoft.com/office/officeart/2005/8/layout/hierarchy1"/>
    <dgm:cxn modelId="{34312C90-9439-452C-849F-4F8158BAD52F}" type="presParOf" srcId="{6395FE62-F10A-4169-83AA-DDD4E3BBF8F0}" destId="{E4645D8D-BEBB-4B3D-9E2C-6E36FBD6E704}" srcOrd="0" destOrd="0" presId="urn:microsoft.com/office/officeart/2005/8/layout/hierarchy1"/>
    <dgm:cxn modelId="{C26E8D89-5F87-4B11-B902-9C6788FE1BDD}" type="presParOf" srcId="{E4645D8D-BEBB-4B3D-9E2C-6E36FBD6E704}" destId="{AF2FAB2E-3A08-4815-B867-44EAECD9AD41}" srcOrd="0" destOrd="0" presId="urn:microsoft.com/office/officeart/2005/8/layout/hierarchy1"/>
    <dgm:cxn modelId="{4185A486-3135-4852-8D84-368667D3C5B4}" type="presParOf" srcId="{E4645D8D-BEBB-4B3D-9E2C-6E36FBD6E704}" destId="{16A2EBB0-27D1-4E7B-A08A-0E11C9B1DF11}" srcOrd="1" destOrd="0" presId="urn:microsoft.com/office/officeart/2005/8/layout/hierarchy1"/>
    <dgm:cxn modelId="{A9ED5409-C0E3-4042-8F9A-3152BEF36B9E}" type="presParOf" srcId="{6395FE62-F10A-4169-83AA-DDD4E3BBF8F0}" destId="{5105CCD9-9C95-4D05-B8A7-ECC1D687AB80}" srcOrd="1" destOrd="0" presId="urn:microsoft.com/office/officeart/2005/8/layout/hierarchy1"/>
    <dgm:cxn modelId="{22823334-045C-499B-8298-CAE1A980DDD5}" type="presParOf" srcId="{239BEBB7-87F4-4A31-A20E-4147D7261AA3}" destId="{829AA26A-DD88-46ED-8385-5A16A879FFAC}" srcOrd="4" destOrd="0" presId="urn:microsoft.com/office/officeart/2005/8/layout/hierarchy1"/>
    <dgm:cxn modelId="{566788EA-8B27-4709-BD52-95E67DFA4922}" type="presParOf" srcId="{239BEBB7-87F4-4A31-A20E-4147D7261AA3}" destId="{E6C3D397-C143-404C-B898-9BBE5C7217C9}" srcOrd="5" destOrd="0" presId="urn:microsoft.com/office/officeart/2005/8/layout/hierarchy1"/>
    <dgm:cxn modelId="{BE5AD57C-2D35-4D58-BF7C-9B19CAD9F891}" type="presParOf" srcId="{E6C3D397-C143-404C-B898-9BBE5C7217C9}" destId="{F65D6EAA-F802-4B21-919A-F594DB2F8C87}" srcOrd="0" destOrd="0" presId="urn:microsoft.com/office/officeart/2005/8/layout/hierarchy1"/>
    <dgm:cxn modelId="{86ACE7F4-5F02-4649-9A4B-42E79B1B3B70}" type="presParOf" srcId="{F65D6EAA-F802-4B21-919A-F594DB2F8C87}" destId="{42C2C063-3CA1-4ABF-A3E5-B296336C3D29}" srcOrd="0" destOrd="0" presId="urn:microsoft.com/office/officeart/2005/8/layout/hierarchy1"/>
    <dgm:cxn modelId="{A609C25E-07BE-407D-830B-21A4274F91A7}" type="presParOf" srcId="{F65D6EAA-F802-4B21-919A-F594DB2F8C87}" destId="{AA6D7D13-6EDB-4FBE-BE7B-1D56ABF85B11}" srcOrd="1" destOrd="0" presId="urn:microsoft.com/office/officeart/2005/8/layout/hierarchy1"/>
    <dgm:cxn modelId="{C4F2FCC0-D6CF-436E-9F47-11F7457BF663}" type="presParOf" srcId="{E6C3D397-C143-404C-B898-9BBE5C7217C9}" destId="{2E5A36BE-1DBB-42FF-8F36-84E5CA5AB5F3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AFB815-47BD-47E3-8D0E-D147C45F6D9D}">
      <dsp:nvSpPr>
        <dsp:cNvPr id="0" name=""/>
        <dsp:cNvSpPr/>
      </dsp:nvSpPr>
      <dsp:spPr>
        <a:xfrm>
          <a:off x="0" y="0"/>
          <a:ext cx="9152067" cy="132686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В рамках федерального государственного транспортного надзора в соответствии с полномочиями, утвержденными Положением о Межрегиональном территориальном управлении Федеральной службы по надзору в сфере транспорта по Северо-Кавказскому федеральному округу Территориальный отдел государственного автодорожного надзора по Республике Дагестан (далее – Отдел, ТОГАДН)  выполняет следующие государственные функции:</a:t>
          </a:r>
        </a:p>
      </dsp:txBody>
      <dsp:txXfrm>
        <a:off x="0" y="0"/>
        <a:ext cx="9152067" cy="132686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56002D-4FA5-417A-ABCE-4DFBA19DD0C3}">
      <dsp:nvSpPr>
        <dsp:cNvPr id="0" name=""/>
        <dsp:cNvSpPr/>
      </dsp:nvSpPr>
      <dsp:spPr>
        <a:xfrm>
          <a:off x="3974253" y="1709855"/>
          <a:ext cx="3182892" cy="4775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8497"/>
              </a:lnTo>
              <a:lnTo>
                <a:pt x="3182892" y="318497"/>
              </a:lnTo>
              <a:lnTo>
                <a:pt x="3182892" y="47757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4DFF7E-61EC-4D64-A199-230637717AC4}">
      <dsp:nvSpPr>
        <dsp:cNvPr id="0" name=""/>
        <dsp:cNvSpPr/>
      </dsp:nvSpPr>
      <dsp:spPr>
        <a:xfrm>
          <a:off x="3974253" y="1709855"/>
          <a:ext cx="1084168" cy="4775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8497"/>
              </a:lnTo>
              <a:lnTo>
                <a:pt x="1084168" y="318497"/>
              </a:lnTo>
              <a:lnTo>
                <a:pt x="1084168" y="47757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A28BAA-5F04-464A-AE7A-8B21D210C2B5}">
      <dsp:nvSpPr>
        <dsp:cNvPr id="0" name=""/>
        <dsp:cNvSpPr/>
      </dsp:nvSpPr>
      <dsp:spPr>
        <a:xfrm>
          <a:off x="2959697" y="1709855"/>
          <a:ext cx="1014555" cy="477571"/>
        </a:xfrm>
        <a:custGeom>
          <a:avLst/>
          <a:gdLst/>
          <a:ahLst/>
          <a:cxnLst/>
          <a:rect l="0" t="0" r="0" b="0"/>
          <a:pathLst>
            <a:path>
              <a:moveTo>
                <a:pt x="1014555" y="0"/>
              </a:moveTo>
              <a:lnTo>
                <a:pt x="1014555" y="318497"/>
              </a:lnTo>
              <a:lnTo>
                <a:pt x="0" y="318497"/>
              </a:lnTo>
              <a:lnTo>
                <a:pt x="0" y="47757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493773-20C1-4FD9-935B-3D21B4891AE5}">
      <dsp:nvSpPr>
        <dsp:cNvPr id="0" name=""/>
        <dsp:cNvSpPr/>
      </dsp:nvSpPr>
      <dsp:spPr>
        <a:xfrm>
          <a:off x="845965" y="1709855"/>
          <a:ext cx="3128287" cy="433443"/>
        </a:xfrm>
        <a:custGeom>
          <a:avLst/>
          <a:gdLst/>
          <a:ahLst/>
          <a:cxnLst/>
          <a:rect l="0" t="0" r="0" b="0"/>
          <a:pathLst>
            <a:path>
              <a:moveTo>
                <a:pt x="3128287" y="0"/>
              </a:moveTo>
              <a:lnTo>
                <a:pt x="3128287" y="274369"/>
              </a:lnTo>
              <a:lnTo>
                <a:pt x="0" y="274369"/>
              </a:lnTo>
              <a:lnTo>
                <a:pt x="0" y="43344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68B534-6D8F-409A-BC04-5FAEB6A1A9AE}">
      <dsp:nvSpPr>
        <dsp:cNvPr id="0" name=""/>
        <dsp:cNvSpPr/>
      </dsp:nvSpPr>
      <dsp:spPr>
        <a:xfrm>
          <a:off x="3115684" y="619473"/>
          <a:ext cx="1717137" cy="109038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733D3A9-FDF8-47AE-83AA-5DEB2D129684}">
      <dsp:nvSpPr>
        <dsp:cNvPr id="0" name=""/>
        <dsp:cNvSpPr/>
      </dsp:nvSpPr>
      <dsp:spPr>
        <a:xfrm>
          <a:off x="3306477" y="800726"/>
          <a:ext cx="1717137" cy="109038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Субъекты автомобильного и дорожного хозяйства</a:t>
          </a:r>
        </a:p>
      </dsp:txBody>
      <dsp:txXfrm>
        <a:off x="3338413" y="832662"/>
        <a:ext cx="1653265" cy="1026510"/>
      </dsp:txXfrm>
    </dsp:sp>
    <dsp:sp modelId="{40585A44-8569-43E2-892A-EEF561BE9AD1}">
      <dsp:nvSpPr>
        <dsp:cNvPr id="0" name=""/>
        <dsp:cNvSpPr/>
      </dsp:nvSpPr>
      <dsp:spPr>
        <a:xfrm>
          <a:off x="-12602" y="2143299"/>
          <a:ext cx="1717137" cy="109038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ABB2924-8FBE-491D-AC36-52A43D9C1C58}">
      <dsp:nvSpPr>
        <dsp:cNvPr id="0" name=""/>
        <dsp:cNvSpPr/>
      </dsp:nvSpPr>
      <dsp:spPr>
        <a:xfrm>
          <a:off x="178190" y="2324552"/>
          <a:ext cx="1717137" cy="109038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1044- лицензиаты, в Реестре лицензий-  4576 автобусов </a:t>
          </a:r>
        </a:p>
      </dsp:txBody>
      <dsp:txXfrm>
        <a:off x="210126" y="2356488"/>
        <a:ext cx="1653265" cy="1026510"/>
      </dsp:txXfrm>
    </dsp:sp>
    <dsp:sp modelId="{AF2FAB2E-3A08-4815-B867-44EAECD9AD41}">
      <dsp:nvSpPr>
        <dsp:cNvPr id="0" name=""/>
        <dsp:cNvSpPr/>
      </dsp:nvSpPr>
      <dsp:spPr>
        <a:xfrm>
          <a:off x="2101128" y="2187427"/>
          <a:ext cx="1717137" cy="109038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6A2EBB0-27D1-4E7B-A08A-0E11C9B1DF11}">
      <dsp:nvSpPr>
        <dsp:cNvPr id="0" name=""/>
        <dsp:cNvSpPr/>
      </dsp:nvSpPr>
      <dsp:spPr>
        <a:xfrm>
          <a:off x="2291921" y="2368680"/>
          <a:ext cx="1717137" cy="109038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48- перевозящие опасные грузы</a:t>
          </a:r>
        </a:p>
      </dsp:txBody>
      <dsp:txXfrm>
        <a:off x="2323857" y="2400616"/>
        <a:ext cx="1653265" cy="1026510"/>
      </dsp:txXfrm>
    </dsp:sp>
    <dsp:sp modelId="{E7AAD36A-FFFF-48A1-9D89-CE068ECA5F79}">
      <dsp:nvSpPr>
        <dsp:cNvPr id="0" name=""/>
        <dsp:cNvSpPr/>
      </dsp:nvSpPr>
      <dsp:spPr>
        <a:xfrm>
          <a:off x="4199852" y="2187427"/>
          <a:ext cx="1717137" cy="109038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400219B-B9D2-4248-9BA8-89292DAAA305}">
      <dsp:nvSpPr>
        <dsp:cNvPr id="0" name=""/>
        <dsp:cNvSpPr/>
      </dsp:nvSpPr>
      <dsp:spPr>
        <a:xfrm>
          <a:off x="4390645" y="2368680"/>
          <a:ext cx="1717137" cy="109038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87 - подавшие уведомления о начале предпринимательской деятельности</a:t>
          </a:r>
          <a:endParaRPr lang="ru-RU" sz="1200" kern="1200" dirty="0"/>
        </a:p>
      </dsp:txBody>
      <dsp:txXfrm>
        <a:off x="4422581" y="2400616"/>
        <a:ext cx="1653265" cy="1026510"/>
      </dsp:txXfrm>
    </dsp:sp>
    <dsp:sp modelId="{F1A6416F-4DC7-40FE-AB8B-FBA871FCE3A8}">
      <dsp:nvSpPr>
        <dsp:cNvPr id="0" name=""/>
        <dsp:cNvSpPr/>
      </dsp:nvSpPr>
      <dsp:spPr>
        <a:xfrm>
          <a:off x="6298576" y="2187427"/>
          <a:ext cx="1717137" cy="109038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4F6196F-16C4-49AE-9A12-65E493332874}">
      <dsp:nvSpPr>
        <dsp:cNvPr id="0" name=""/>
        <dsp:cNvSpPr/>
      </dsp:nvSpPr>
      <dsp:spPr>
        <a:xfrm>
          <a:off x="6489369" y="2368680"/>
          <a:ext cx="1717137" cy="109038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148- владельцы удостоверения допуска, в Реестре допусков – 10357 транспортных средств </a:t>
          </a:r>
        </a:p>
      </dsp:txBody>
      <dsp:txXfrm>
        <a:off x="6521305" y="2400616"/>
        <a:ext cx="1653265" cy="102651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9AA26A-DD88-46ED-8385-5A16A879FFAC}">
      <dsp:nvSpPr>
        <dsp:cNvPr id="0" name=""/>
        <dsp:cNvSpPr/>
      </dsp:nvSpPr>
      <dsp:spPr>
        <a:xfrm>
          <a:off x="4044589" y="1435503"/>
          <a:ext cx="2743190" cy="5913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6266"/>
              </a:lnTo>
              <a:lnTo>
                <a:pt x="2743190" y="386266"/>
              </a:lnTo>
              <a:lnTo>
                <a:pt x="2743190" y="59137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A28BAA-5F04-464A-AE7A-8B21D210C2B5}">
      <dsp:nvSpPr>
        <dsp:cNvPr id="0" name=""/>
        <dsp:cNvSpPr/>
      </dsp:nvSpPr>
      <dsp:spPr>
        <a:xfrm>
          <a:off x="3965481" y="1435503"/>
          <a:ext cx="91440" cy="389286"/>
        </a:xfrm>
        <a:custGeom>
          <a:avLst/>
          <a:gdLst/>
          <a:ahLst/>
          <a:cxnLst/>
          <a:rect l="0" t="0" r="0" b="0"/>
          <a:pathLst>
            <a:path>
              <a:moveTo>
                <a:pt x="79107" y="0"/>
              </a:moveTo>
              <a:lnTo>
                <a:pt x="79107" y="184182"/>
              </a:lnTo>
              <a:lnTo>
                <a:pt x="45720" y="184182"/>
              </a:lnTo>
              <a:lnTo>
                <a:pt x="45720" y="38928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493773-20C1-4FD9-935B-3D21B4891AE5}">
      <dsp:nvSpPr>
        <dsp:cNvPr id="0" name=""/>
        <dsp:cNvSpPr/>
      </dsp:nvSpPr>
      <dsp:spPr>
        <a:xfrm>
          <a:off x="1298896" y="1435503"/>
          <a:ext cx="2745692" cy="606568"/>
        </a:xfrm>
        <a:custGeom>
          <a:avLst/>
          <a:gdLst/>
          <a:ahLst/>
          <a:cxnLst/>
          <a:rect l="0" t="0" r="0" b="0"/>
          <a:pathLst>
            <a:path>
              <a:moveTo>
                <a:pt x="2745692" y="0"/>
              </a:moveTo>
              <a:lnTo>
                <a:pt x="2745692" y="401464"/>
              </a:lnTo>
              <a:lnTo>
                <a:pt x="0" y="401464"/>
              </a:lnTo>
              <a:lnTo>
                <a:pt x="0" y="60656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68B534-6D8F-409A-BC04-5FAEB6A1A9AE}">
      <dsp:nvSpPr>
        <dsp:cNvPr id="0" name=""/>
        <dsp:cNvSpPr/>
      </dsp:nvSpPr>
      <dsp:spPr>
        <a:xfrm>
          <a:off x="2937582" y="29604"/>
          <a:ext cx="2214013" cy="140589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733D3A9-FDF8-47AE-83AA-5DEB2D129684}">
      <dsp:nvSpPr>
        <dsp:cNvPr id="0" name=""/>
        <dsp:cNvSpPr/>
      </dsp:nvSpPr>
      <dsp:spPr>
        <a:xfrm>
          <a:off x="3183583" y="263306"/>
          <a:ext cx="2214013" cy="140589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Разрешительная деятельность ТОГАДН по РД</a:t>
          </a:r>
        </a:p>
      </dsp:txBody>
      <dsp:txXfrm>
        <a:off x="3224760" y="304483"/>
        <a:ext cx="2131659" cy="1323544"/>
      </dsp:txXfrm>
    </dsp:sp>
    <dsp:sp modelId="{40585A44-8569-43E2-892A-EEF561BE9AD1}">
      <dsp:nvSpPr>
        <dsp:cNvPr id="0" name=""/>
        <dsp:cNvSpPr/>
      </dsp:nvSpPr>
      <dsp:spPr>
        <a:xfrm>
          <a:off x="191890" y="2042071"/>
          <a:ext cx="2214013" cy="140589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ABB2924-8FBE-491D-AC36-52A43D9C1C58}">
      <dsp:nvSpPr>
        <dsp:cNvPr id="0" name=""/>
        <dsp:cNvSpPr/>
      </dsp:nvSpPr>
      <dsp:spPr>
        <a:xfrm>
          <a:off x="437891" y="2275773"/>
          <a:ext cx="2214013" cy="140589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b="1" kern="1200" dirty="0"/>
            <a:t>- </a:t>
          </a:r>
          <a:r>
            <a:rPr lang="ru-RU" sz="12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Аттестационная деятельность Отдела: проведено24 заседания, аттестовано 38 чел., аттестацию не прошли 6 чел. </a:t>
          </a:r>
        </a:p>
      </dsp:txBody>
      <dsp:txXfrm>
        <a:off x="479068" y="2316950"/>
        <a:ext cx="2131659" cy="1323544"/>
      </dsp:txXfrm>
    </dsp:sp>
    <dsp:sp modelId="{AF2FAB2E-3A08-4815-B867-44EAECD9AD41}">
      <dsp:nvSpPr>
        <dsp:cNvPr id="0" name=""/>
        <dsp:cNvSpPr/>
      </dsp:nvSpPr>
      <dsp:spPr>
        <a:xfrm>
          <a:off x="2913936" y="1824790"/>
          <a:ext cx="2194530" cy="286837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6A2EBB0-27D1-4E7B-A08A-0E11C9B1DF11}">
      <dsp:nvSpPr>
        <dsp:cNvPr id="0" name=""/>
        <dsp:cNvSpPr/>
      </dsp:nvSpPr>
      <dsp:spPr>
        <a:xfrm>
          <a:off x="3159938" y="2058491"/>
          <a:ext cx="2194530" cy="286837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- </a:t>
          </a:r>
          <a:r>
            <a:rPr lang="ru-RU" sz="9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Лицензионно - разрешительная деятельность: в</a:t>
          </a:r>
          <a:r>
            <a:rPr lang="ru-RU" sz="9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1 полугодии 2024 г. в Реестр лицензий внесена 31 запись о предоставлении лицензии, 570 транспортных средств внесено в Реестр лицензий.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В Реестр допусков внесено 87 записей о предоставлении удостоверения допуска к осуществлению международных автомобильных перевозок, 4622 транспортных средства внесено в Реестр допусков.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Выдано 16 специальных разрешений на движение по автомобильным дорогам транспортного средства, осуществляющего перевозки опасных грузов, и 138 специальных разрешения на осуществление международных автомобильных перевозок опасных грузов.</a:t>
          </a:r>
          <a:r>
            <a:rPr lang="ru-RU" sz="9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</dsp:txBody>
      <dsp:txXfrm>
        <a:off x="3224214" y="2122767"/>
        <a:ext cx="2065978" cy="2739819"/>
      </dsp:txXfrm>
    </dsp:sp>
    <dsp:sp modelId="{42C2C063-3CA1-4ABF-A3E5-B296336C3D29}">
      <dsp:nvSpPr>
        <dsp:cNvPr id="0" name=""/>
        <dsp:cNvSpPr/>
      </dsp:nvSpPr>
      <dsp:spPr>
        <a:xfrm>
          <a:off x="5680772" y="2026874"/>
          <a:ext cx="2214013" cy="289727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A6D7D13-6EDB-4FBE-BE7B-1D56ABF85B11}">
      <dsp:nvSpPr>
        <dsp:cNvPr id="0" name=""/>
        <dsp:cNvSpPr/>
      </dsp:nvSpPr>
      <dsp:spPr>
        <a:xfrm>
          <a:off x="5926774" y="2260575"/>
          <a:ext cx="2214013" cy="28972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8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Работа комиссий по приему экзаменов по проверке и оценке необходимых знаний для допуска к международным автомобильным перевозкам и перевозке опасных грузов: Аттестационной комиссией по проведению квалификационного экзамена международного перевозчика Республике Дагестан проведено 4 заседания на получение свидетельств международного перевозчика, в том числе 2 заседания по специалистам, выдано 25 свидетельств профессиональной компетентности международного автомобильного перевозчика и 2 заседания по водителям, выдано 76 свидетельств  профессиональной компетентности международного автомобильного перевозчика. 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8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Территориальной экзаменационной комиссией по проверке и оценке необходимых знаний водителей автотранспортных средств, перевозящих опасные грузы автомобильным транспортом в Республике Дагестан (г. Махачкала), в         1 полугодии проведено 17 заседаний. На экзаменах участвовало 700 водителей, по результатам которых выдано 585 свидетельств ДОПОГ, 115 водителей не прошли тестирование.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8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</dsp:txBody>
      <dsp:txXfrm>
        <a:off x="5991620" y="2325421"/>
        <a:ext cx="2084321" cy="27675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28996" cy="497126"/>
          </a:xfrm>
          <a:prstGeom prst="rect">
            <a:avLst/>
          </a:prstGeom>
        </p:spPr>
        <p:txBody>
          <a:bodyPr vert="horz" lIns="90708" tIns="45354" rIns="90708" bIns="45354" rtlCol="0"/>
          <a:lstStyle>
            <a:lvl1pPr algn="l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010" y="1"/>
            <a:ext cx="2930574" cy="497126"/>
          </a:xfrm>
          <a:prstGeom prst="rect">
            <a:avLst/>
          </a:prstGeom>
        </p:spPr>
        <p:txBody>
          <a:bodyPr vert="horz" lIns="90708" tIns="45354" rIns="90708" bIns="45354" rtlCol="0"/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4711E6B6-0533-4F6D-9C46-B6BEA5AA6AD7}" type="datetimeFigureOut">
              <a:rPr lang="ru-RU"/>
              <a:pPr>
                <a:defRPr/>
              </a:pPr>
              <a:t>08.07.2024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08" tIns="45354" rIns="90708" bIns="45354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7380" y="4721895"/>
            <a:ext cx="5406404" cy="4475729"/>
          </a:xfrm>
          <a:prstGeom prst="rect">
            <a:avLst/>
          </a:prstGeom>
        </p:spPr>
        <p:txBody>
          <a:bodyPr vert="horz" lIns="90708" tIns="45354" rIns="90708" bIns="45354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3789"/>
            <a:ext cx="2928996" cy="497126"/>
          </a:xfrm>
          <a:prstGeom prst="rect">
            <a:avLst/>
          </a:prstGeom>
        </p:spPr>
        <p:txBody>
          <a:bodyPr vert="horz" lIns="90708" tIns="45354" rIns="90708" bIns="45354" rtlCol="0" anchor="b"/>
          <a:lstStyle>
            <a:lvl1pPr algn="l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010" y="9443789"/>
            <a:ext cx="2930574" cy="497126"/>
          </a:xfrm>
          <a:prstGeom prst="rect">
            <a:avLst/>
          </a:prstGeom>
        </p:spPr>
        <p:txBody>
          <a:bodyPr vert="horz" wrap="square" lIns="90708" tIns="45354" rIns="90708" bIns="4535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EE1AC59D-A605-48A6-B7B5-BF283FBA105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985538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066EF763-26CF-4D50-9E99-DB79FFF7EB53}" type="slidenum">
              <a:rPr lang="ru-RU" altLang="ru-RU"/>
              <a:pPr/>
              <a:t>2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857071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/>
          </a:p>
        </p:txBody>
      </p:sp>
      <p:sp>
        <p:nvSpPr>
          <p:cNvPr id="2355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C3C42471-7F82-4CDA-99A0-F919FB0814E0}" type="slidenum">
              <a:rPr lang="ru-RU" altLang="ru-RU"/>
              <a:pPr/>
              <a:t>11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494646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/>
          </a:p>
        </p:txBody>
      </p:sp>
      <p:sp>
        <p:nvSpPr>
          <p:cNvPr id="2355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C3C42471-7F82-4CDA-99A0-F919FB0814E0}" type="slidenum">
              <a:rPr lang="ru-RU" altLang="ru-RU"/>
              <a:pPr/>
              <a:t>12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180166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/>
          </a:p>
        </p:txBody>
      </p:sp>
      <p:sp>
        <p:nvSpPr>
          <p:cNvPr id="2355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C3C42471-7F82-4CDA-99A0-F919FB0814E0}" type="slidenum">
              <a:rPr lang="ru-RU" altLang="ru-RU"/>
              <a:pPr/>
              <a:t>13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6074807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/>
          </a:p>
        </p:txBody>
      </p:sp>
      <p:sp>
        <p:nvSpPr>
          <p:cNvPr id="2355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C3C42471-7F82-4CDA-99A0-F919FB0814E0}" type="slidenum">
              <a:rPr lang="ru-RU" altLang="ru-RU"/>
              <a:pPr/>
              <a:t>14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1792060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/>
          </a:p>
        </p:txBody>
      </p:sp>
      <p:sp>
        <p:nvSpPr>
          <p:cNvPr id="2355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C3C42471-7F82-4CDA-99A0-F919FB0814E0}" type="slidenum">
              <a:rPr lang="ru-RU" altLang="ru-RU"/>
              <a:pPr/>
              <a:t>15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2218934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/>
          </a:p>
        </p:txBody>
      </p:sp>
      <p:sp>
        <p:nvSpPr>
          <p:cNvPr id="2765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6028330F-3B37-4FFE-BEFA-10C33019A76E}" type="slidenum">
              <a:rPr lang="ru-RU" altLang="ru-RU"/>
              <a:pPr/>
              <a:t>16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348496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dirty="0"/>
          </a:p>
        </p:txBody>
      </p:sp>
      <p:sp>
        <p:nvSpPr>
          <p:cNvPr id="2560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54FA6B37-729C-486F-8F6E-369C5B8D8A78}" type="slidenum">
              <a:rPr lang="ru-RU" altLang="ru-RU" smtClean="0"/>
              <a:pPr/>
              <a:t>3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1306695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/>
          </a:p>
        </p:txBody>
      </p:sp>
      <p:sp>
        <p:nvSpPr>
          <p:cNvPr id="2355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C3C42471-7F82-4CDA-99A0-F919FB0814E0}" type="slidenum">
              <a:rPr lang="ru-RU" altLang="ru-RU"/>
              <a:pPr/>
              <a:t>4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56074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/>
          </a:p>
        </p:txBody>
      </p:sp>
      <p:sp>
        <p:nvSpPr>
          <p:cNvPr id="2355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C3C42471-7F82-4CDA-99A0-F919FB0814E0}" type="slidenum">
              <a:rPr lang="ru-RU" altLang="ru-RU"/>
              <a:pPr/>
              <a:t>5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559678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/>
          </a:p>
        </p:txBody>
      </p:sp>
      <p:sp>
        <p:nvSpPr>
          <p:cNvPr id="2355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C3C42471-7F82-4CDA-99A0-F919FB0814E0}" type="slidenum">
              <a:rPr lang="ru-RU" altLang="ru-RU"/>
              <a:pPr/>
              <a:t>6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084283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/>
          </a:p>
        </p:txBody>
      </p:sp>
      <p:sp>
        <p:nvSpPr>
          <p:cNvPr id="2355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C3C42471-7F82-4CDA-99A0-F919FB0814E0}" type="slidenum">
              <a:rPr lang="ru-RU" altLang="ru-RU"/>
              <a:pPr/>
              <a:t>7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45195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/>
          </a:p>
        </p:txBody>
      </p:sp>
      <p:sp>
        <p:nvSpPr>
          <p:cNvPr id="2355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C3C42471-7F82-4CDA-99A0-F919FB0814E0}" type="slidenum">
              <a:rPr lang="ru-RU" altLang="ru-RU"/>
              <a:pPr/>
              <a:t>8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614561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/>
          </a:p>
        </p:txBody>
      </p:sp>
      <p:sp>
        <p:nvSpPr>
          <p:cNvPr id="2355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C3C42471-7F82-4CDA-99A0-F919FB0814E0}" type="slidenum">
              <a:rPr lang="ru-RU" altLang="ru-RU"/>
              <a:pPr/>
              <a:t>9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973536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/>
          </a:p>
        </p:txBody>
      </p:sp>
      <p:sp>
        <p:nvSpPr>
          <p:cNvPr id="2355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C3C42471-7F82-4CDA-99A0-F919FB0814E0}" type="slidenum">
              <a:rPr lang="ru-RU" altLang="ru-RU"/>
              <a:pPr/>
              <a:t>10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21295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B70025-BED2-47BF-9144-D0E7D5FDB84A}" type="datetime1">
              <a:rPr lang="ru-RU" smtClean="0"/>
              <a:t>08.07.2024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0BB41F-CC14-47DE-8A0B-07C0C8063C4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46518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287809-7658-47E0-862A-14D58768D5C2}" type="datetime1">
              <a:rPr lang="ru-RU" smtClean="0"/>
              <a:t>08.07.2024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1B46B3-A607-4C45-992E-A1AEFB1E9A4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50063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A83579-6C89-4375-BDAD-E18ADF3F0D2A}" type="datetime1">
              <a:rPr lang="ru-RU" smtClean="0"/>
              <a:t>08.07.2024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B6C4EC-4744-4EA1-9AE2-DBF48DAC7BE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557980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>
  <p:cSld name="Заголовок и два объекта над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4075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625" y="1600200"/>
            <a:ext cx="4194175" cy="21732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194175" cy="21732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301625" y="3925888"/>
            <a:ext cx="8540750" cy="21732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Rectangle 154"/>
          <p:cNvSpPr>
            <a:spLocks noGrp="1" noChangeArrowheads="1"/>
          </p:cNvSpPr>
          <p:nvPr>
            <p:ph type="dt" sz="half" idx="10"/>
          </p:nvPr>
        </p:nvSpPr>
        <p:spPr>
          <a:xfrm>
            <a:off x="301625" y="6245225"/>
            <a:ext cx="2289175" cy="476250"/>
          </a:xfr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8DA01F40-3BBC-4474-9AF8-E7EFEF957EE1}" type="datetime1">
              <a:rPr lang="ru-RU" smtClean="0"/>
              <a:t>08.07.2024</a:t>
            </a:fld>
            <a:endParaRPr lang="ru-RU"/>
          </a:p>
        </p:txBody>
      </p:sp>
      <p:sp>
        <p:nvSpPr>
          <p:cNvPr id="7" name="Rectangle 15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5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289175" cy="476250"/>
          </a:xfr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fld id="{CC50D8A9-6CF0-4BFB-81E2-38340E6881E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16302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A6AA7C-A7B5-4321-A630-67431F540E28}" type="datetime1">
              <a:rPr lang="ru-RU" smtClean="0"/>
              <a:t>08.07.2024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232CB1-357A-4EAC-B3CC-7ABB483635C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1869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5FD740-1FD9-4FE1-BB35-FF10897A0FC2}" type="datetime1">
              <a:rPr lang="ru-RU" smtClean="0"/>
              <a:t>08.07.2024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F0EDE0-8AB9-4FDB-A3D3-96E2CDC8129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00503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CD351C-67EC-4714-894C-C7C079952373}" type="datetime1">
              <a:rPr lang="ru-RU" smtClean="0"/>
              <a:t>08.07.2024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E673DE-12AB-4522-A2F0-92868D0CEB8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80166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12AC99-B93F-43CA-BF20-D1799F4FDD98}" type="datetime1">
              <a:rPr lang="ru-RU" smtClean="0"/>
              <a:t>08.07.2024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6E1735-3BA2-48F2-9300-DF57E22A1DA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80134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C04C6F-7590-41A3-847A-81B76E969A0D}" type="datetime1">
              <a:rPr lang="ru-RU" smtClean="0"/>
              <a:t>08.07.2024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BCCBDF-3CD1-483F-A08F-1E62FBD2B9E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8443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004AF-7DD6-4F01-9B46-C4CF0AC9D14A}" type="datetime1">
              <a:rPr lang="ru-RU" smtClean="0"/>
              <a:t>08.07.2024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5AB8F1-F1AE-4CD9-9746-C3C3EF5B1CE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3520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FB5323-4468-4FCC-9B5C-F6C4640D1D30}" type="datetime1">
              <a:rPr lang="ru-RU" smtClean="0"/>
              <a:t>08.07.2024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39C88B-295A-47B6-9445-61676C59B41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02231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68DFEC-879F-4D83-A473-66D3BBCB5334}" type="datetime1">
              <a:rPr lang="ru-RU" smtClean="0"/>
              <a:t>08.07.2024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86FE88-61C3-4CB4-B3D9-52253EE1321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68710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58ED5">
                <a:alpha val="68999"/>
              </a:srgbClr>
            </a:gs>
            <a:gs pos="100000">
              <a:schemeClr val="bg1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71E0A7D-848B-4E08-960B-6E718A8E6F60}" type="datetime1">
              <a:rPr lang="ru-RU" smtClean="0"/>
              <a:t>08.07.2024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62A1DFB8-C2E1-4A26-B64F-0473D39076F7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56" r:id="rId1"/>
    <p:sldLayoutId id="2147484157" r:id="rId2"/>
    <p:sldLayoutId id="2147484158" r:id="rId3"/>
    <p:sldLayoutId id="2147484159" r:id="rId4"/>
    <p:sldLayoutId id="2147484160" r:id="rId5"/>
    <p:sldLayoutId id="2147484161" r:id="rId6"/>
    <p:sldLayoutId id="2147484162" r:id="rId7"/>
    <p:sldLayoutId id="2147484163" r:id="rId8"/>
    <p:sldLayoutId id="2147484164" r:id="rId9"/>
    <p:sldLayoutId id="2147484165" r:id="rId10"/>
    <p:sldLayoutId id="2147484166" r:id="rId11"/>
    <p:sldLayoutId id="2147484167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jp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3.jpeg"/><Relationship Id="rId7" Type="http://schemas.openxmlformats.org/officeDocument/2006/relationships/diagramQuickStyle" Target="../diagrams/quickStyle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2.png"/><Relationship Id="rId9" Type="http://schemas.microsoft.com/office/2007/relationships/diagramDrawing" Target="../diagrams/drawin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image" Target="../media/image3.jpeg"/><Relationship Id="rId7" Type="http://schemas.openxmlformats.org/officeDocument/2006/relationships/diagramQuickStyle" Target="../diagrams/quickStyle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4" Type="http://schemas.openxmlformats.org/officeDocument/2006/relationships/image" Target="../media/image2.png"/><Relationship Id="rId9" Type="http://schemas.microsoft.com/office/2007/relationships/diagramDrawing" Target="../diagrams/drawing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jpe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.xml"/><Relationship Id="rId3" Type="http://schemas.openxmlformats.org/officeDocument/2006/relationships/image" Target="../media/image3.jpeg"/><Relationship Id="rId7" Type="http://schemas.openxmlformats.org/officeDocument/2006/relationships/diagramQuickStyle" Target="../diagrams/quickStyle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6" Type="http://schemas.openxmlformats.org/officeDocument/2006/relationships/diagramLayout" Target="../diagrams/layout3.xml"/><Relationship Id="rId5" Type="http://schemas.openxmlformats.org/officeDocument/2006/relationships/diagramData" Target="../diagrams/data3.xml"/><Relationship Id="rId4" Type="http://schemas.openxmlformats.org/officeDocument/2006/relationships/image" Target="../media/image2.png"/><Relationship Id="rId9" Type="http://schemas.microsoft.com/office/2007/relationships/diagramDrawing" Target="../diagrams/drawing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pic>
        <p:nvPicPr>
          <p:cNvPr id="410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720" y="27384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2" name="TextBox 3"/>
          <p:cNvSpPr txBox="1">
            <a:spLocks noChangeArrowheads="1"/>
          </p:cNvSpPr>
          <p:nvPr/>
        </p:nvSpPr>
        <p:spPr bwMode="auto">
          <a:xfrm>
            <a:off x="1763713" y="6237288"/>
            <a:ext cx="35290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ru-RU" altLang="ru-RU" sz="2400" b="1">
                <a:solidFill>
                  <a:srgbClr val="0070C0"/>
                </a:solidFill>
                <a:latin typeface="Arial" charset="0"/>
              </a:rPr>
              <a:t> </a:t>
            </a:r>
          </a:p>
        </p:txBody>
      </p:sp>
      <p:pic>
        <p:nvPicPr>
          <p:cNvPr id="9" name="Picture 3" descr="Герб ФС"/>
          <p:cNvPicPr>
            <a:picLocks noChangeAspect="1" noChangeArrowheads="1"/>
          </p:cNvPicPr>
          <p:nvPr/>
        </p:nvPicPr>
        <p:blipFill>
          <a:blip r:embed="rId3" cstate="print">
            <a:lum bright="-8000" contrast="34000"/>
          </a:blip>
          <a:srcRect/>
          <a:stretch>
            <a:fillRect/>
          </a:stretch>
        </p:blipFill>
        <p:spPr bwMode="auto">
          <a:xfrm>
            <a:off x="7812088" y="404813"/>
            <a:ext cx="976312" cy="9937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104" name="TextBox 7"/>
          <p:cNvSpPr txBox="1">
            <a:spLocks noChangeArrowheads="1"/>
          </p:cNvSpPr>
          <p:nvPr/>
        </p:nvSpPr>
        <p:spPr bwMode="auto">
          <a:xfrm>
            <a:off x="5436096" y="689573"/>
            <a:ext cx="2520280" cy="117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ts val="1700"/>
              </a:lnSpc>
            </a:pPr>
            <a:r>
              <a:rPr lang="ru-RU" altLang="ru-RU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Федеральная служба</a:t>
            </a:r>
            <a:r>
              <a:rPr lang="en-US" altLang="ru-RU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надзору в сфере</a:t>
            </a:r>
            <a:r>
              <a:rPr lang="en-US" altLang="ru-RU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транспорта</a:t>
            </a:r>
          </a:p>
          <a:p>
            <a:pPr algn="ctr" eaLnBrk="1" hangingPunct="1">
              <a:lnSpc>
                <a:spcPts val="1700"/>
              </a:lnSpc>
            </a:pPr>
            <a:r>
              <a:rPr lang="ru-RU" altLang="ru-RU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МТУ Ространснадзора по СКФО</a:t>
            </a:r>
            <a:endParaRPr lang="en-US" altLang="ru-RU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ts val="1700"/>
              </a:lnSpc>
            </a:pPr>
            <a:endParaRPr lang="ru-RU" altLang="ru-RU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EDCF8E0A-335A-4EF4-9152-E52815238D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BB41F-CC14-47DE-8A0B-07C0C8063C40}" type="slidenum">
              <a:rPr lang="ru-RU" altLang="ru-RU" smtClean="0"/>
              <a:pPr/>
              <a:t>1</a:t>
            </a:fld>
            <a:endParaRPr lang="ru-RU" alt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accent3">
                <a:lumMod val="40000"/>
                <a:lumOff val="60000"/>
              </a:schemeClr>
            </a:gs>
            <a:gs pos="100000">
              <a:schemeClr val="bg1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3" descr="C:\Users\TerentevVA\Desktop\Терентьев Виталий\МИНТРАНС_РАБОТА\КОЛЛЕГИЯ МИНТРАНСА\ЗАСЕДАНИЕ Коллегии апрель 2014_подготовка\пустышка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-7811"/>
            <a:ext cx="927562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Picture 3" descr="Герб ФС"/>
          <p:cNvPicPr>
            <a:picLocks noChangeAspect="1" noChangeArrowheads="1"/>
          </p:cNvPicPr>
          <p:nvPr/>
        </p:nvPicPr>
        <p:blipFill>
          <a:blip r:embed="rId4" cstate="print">
            <a:lum bright="-8000" contrast="34000"/>
          </a:blip>
          <a:srcRect/>
          <a:stretch>
            <a:fillRect/>
          </a:stretch>
        </p:blipFill>
        <p:spPr bwMode="auto">
          <a:xfrm>
            <a:off x="8224838" y="231775"/>
            <a:ext cx="649287" cy="660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2532" name="Rectangle 6"/>
          <p:cNvSpPr>
            <a:spLocks noChangeArrowheads="1"/>
          </p:cNvSpPr>
          <p:nvPr/>
        </p:nvSpPr>
        <p:spPr bwMode="auto">
          <a:xfrm>
            <a:off x="0" y="1090613"/>
            <a:ext cx="9161463" cy="338137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 ГАДН по РД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708400" y="333375"/>
            <a:ext cx="4464050" cy="54482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lnSpc>
                <a:spcPts val="1700"/>
              </a:lnSpc>
              <a:defRPr/>
            </a:pP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Федеральная служба</a:t>
            </a:r>
            <a:r>
              <a:rPr lang="en-US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надзору в сфере</a:t>
            </a:r>
            <a:r>
              <a:rPr lang="en-US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транспорта</a:t>
            </a:r>
            <a:endParaRPr lang="en-US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ts val="2000"/>
              </a:lnSpc>
              <a:defRPr/>
            </a:pP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Ространснадзор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67544" y="1518424"/>
            <a:ext cx="7992889" cy="12777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условий доступности для пассажиров из числа инвалидов транспортных средств автомобильного транспорта и городского наземного электрического транспорта, автовокзалов, автостанций  и предоставляемых услуг.</a:t>
            </a: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1600" dirty="0"/>
              <a:t>         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3510290"/>
            <a:ext cx="4427984" cy="2499389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3A42C45-83DB-436D-9C9E-A74D9AD7E886}"/>
              </a:ext>
            </a:extLst>
          </p:cNvPr>
          <p:cNvSpPr txBox="1"/>
          <p:nvPr/>
        </p:nvSpPr>
        <p:spPr>
          <a:xfrm>
            <a:off x="467544" y="3510290"/>
            <a:ext cx="352839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Проверено 55 автобусов, при этом объявлено 10 предостережений о недопустимости нарушений обязательных требований, за уклонение от исполнения требований к обеспечению доступности для инвалидов по ст. 9.13. КоАП РФ  составлено 14 протоколов об административном правонарушении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общую сумму 41 тыс. руб.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049262C-F181-4616-8849-D4F42F71A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0D8A9-6CF0-4BFB-81E2-38340E6881E0}" type="slidenum">
              <a:rPr lang="ru-RU" altLang="ru-RU" smtClean="0"/>
              <a:pPr/>
              <a:t>10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38960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accent3">
                <a:lumMod val="40000"/>
                <a:lumOff val="60000"/>
              </a:schemeClr>
            </a:gs>
            <a:gs pos="100000">
              <a:schemeClr val="bg1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3" descr="C:\Users\TerentevVA\Desktop\Терентьев Виталий\МИНТРАНС_РАБОТА\КОЛЛЕГИЯ МИНТРАНСА\ЗАСЕДАНИЕ Коллегии апрель 2014_подготовка\пустышка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05" y="-7811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Picture 3" descr="Герб ФС"/>
          <p:cNvPicPr>
            <a:picLocks noChangeAspect="1" noChangeArrowheads="1"/>
          </p:cNvPicPr>
          <p:nvPr/>
        </p:nvPicPr>
        <p:blipFill>
          <a:blip r:embed="rId4" cstate="print">
            <a:lum bright="-8000" contrast="34000"/>
          </a:blip>
          <a:srcRect/>
          <a:stretch>
            <a:fillRect/>
          </a:stretch>
        </p:blipFill>
        <p:spPr bwMode="auto">
          <a:xfrm>
            <a:off x="8224838" y="231775"/>
            <a:ext cx="649287" cy="660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2532" name="Rectangle 6"/>
          <p:cNvSpPr>
            <a:spLocks noChangeArrowheads="1"/>
          </p:cNvSpPr>
          <p:nvPr/>
        </p:nvSpPr>
        <p:spPr bwMode="auto">
          <a:xfrm>
            <a:off x="0" y="1090613"/>
            <a:ext cx="9161463" cy="338137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 ГАДН по РД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708400" y="333375"/>
            <a:ext cx="4464050" cy="54482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lnSpc>
                <a:spcPts val="1700"/>
              </a:lnSpc>
              <a:defRPr/>
            </a:pP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Федеральная служба</a:t>
            </a:r>
            <a:r>
              <a:rPr lang="en-US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надзору в сфере</a:t>
            </a:r>
            <a:r>
              <a:rPr lang="en-US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транспорта</a:t>
            </a:r>
            <a:endParaRPr lang="en-US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ts val="2000"/>
              </a:lnSpc>
              <a:defRPr/>
            </a:pP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Ространснадзор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67544" y="1518424"/>
            <a:ext cx="8496944" cy="3616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/>
              <a:t> </a:t>
            </a:r>
          </a:p>
          <a:p>
            <a:pPr algn="ct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Наложенные по результатам контрольно-надзорных мероприятий</a:t>
            </a:r>
          </a:p>
          <a:p>
            <a:pPr algn="ct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меры административной ответственности</a:t>
            </a:r>
          </a:p>
          <a:p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По результатам контрольно-надзорных мероприятий в 1 полугодии 2024 г. в отношении поднадзорных субъектов вынесено 6496 постановлений о наложении штрафа, в том числе судами – 20. 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Наложено административных штрафов на общую сумму 13260 тыс. руб., в том числе судами – 142 тыс. руб., сотрудниками ТОГАДН по РД по статьям прямого действия – 13118 тыс. руб.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Сумма взысканных штрафов сотрудниками ТОГАДН по РД по статьям прямого действия составляет 6539 тыс. руб., что составляет 94 % с учетом 50 %-ной оплаты штрафа в соответствии с ч.1.3 ст.32.2 КоАП РФ.</a:t>
            </a:r>
          </a:p>
          <a:p>
            <a:pPr>
              <a:lnSpc>
                <a:spcPct val="150000"/>
              </a:lnSpc>
            </a:pPr>
            <a:endParaRPr lang="ru-RU" sz="1600" dirty="0"/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AAEF9120-E430-4931-911B-D4C80D05C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0D8A9-6CF0-4BFB-81E2-38340E6881E0}" type="slidenum">
              <a:rPr lang="ru-RU" altLang="ru-RU" smtClean="0"/>
              <a:pPr/>
              <a:t>11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749679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accent3">
                <a:lumMod val="40000"/>
                <a:lumOff val="60000"/>
              </a:schemeClr>
            </a:gs>
            <a:gs pos="100000">
              <a:schemeClr val="bg1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3" descr="C:\Users\TerentevVA\Desktop\Терентьев Виталий\МИНТРАНС_РАБОТА\КОЛЛЕГИЯ МИНТРАНСА\ЗАСЕДАНИЕ Коллегии апрель 2014_подготовка\пустышка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05" y="-7811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Picture 3" descr="Герб ФС"/>
          <p:cNvPicPr>
            <a:picLocks noChangeAspect="1" noChangeArrowheads="1"/>
          </p:cNvPicPr>
          <p:nvPr/>
        </p:nvPicPr>
        <p:blipFill>
          <a:blip r:embed="rId4" cstate="print">
            <a:lum bright="-8000" contrast="34000"/>
          </a:blip>
          <a:srcRect/>
          <a:stretch>
            <a:fillRect/>
          </a:stretch>
        </p:blipFill>
        <p:spPr bwMode="auto">
          <a:xfrm>
            <a:off x="8224838" y="231775"/>
            <a:ext cx="649287" cy="660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2532" name="Rectangle 6"/>
          <p:cNvSpPr>
            <a:spLocks noChangeArrowheads="1"/>
          </p:cNvSpPr>
          <p:nvPr/>
        </p:nvSpPr>
        <p:spPr bwMode="auto">
          <a:xfrm>
            <a:off x="0" y="1090613"/>
            <a:ext cx="9161463" cy="338137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 ГАДН по РД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708400" y="333375"/>
            <a:ext cx="4464050" cy="54482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lnSpc>
                <a:spcPts val="1700"/>
              </a:lnSpc>
              <a:defRPr/>
            </a:pP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Федеральная служба</a:t>
            </a:r>
            <a:r>
              <a:rPr lang="en-US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надзору в сфере</a:t>
            </a:r>
            <a:r>
              <a:rPr lang="en-US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транспорта</a:t>
            </a:r>
            <a:endParaRPr lang="en-US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ts val="2000"/>
              </a:lnSpc>
              <a:defRPr/>
            </a:pP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Ространснадзор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67544" y="1518424"/>
            <a:ext cx="8496944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/>
              <a:t> 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Мероприятия по профилактике нарушений обязательных требований</a:t>
            </a:r>
          </a:p>
          <a:p>
            <a:pPr algn="just"/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В соответствии с требованиями Федерального закона Федерального закона от 31.07.2020 № 248-ФЗ «О государственном контроле (надзоре) и муниципальном контроле в Российской Федерации» в целях предупреждения нарушений юридическими лицами и индивидуальными предпринимателями обязательных требований, устранения причин, факторов и условий, способствующих нарушениям обязательных требований, их соответствии критериям риска, основаниях и о рекомендуемых способах снижения категории риска, а также о видах, содержании и об интенсивности контрольных (надзорных) мероприятий, проводимых в отношении объекта контроля исходя из его отнесения к соответствующей категории риска,   </a:t>
            </a:r>
          </a:p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Отделом проводились мероприятия по профилактике нарушений обязательных требований.</a:t>
            </a:r>
          </a:p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ТОГАДН по РД в 1 полугодии 2024 г. в рамках профилактических мероприятий проведено 4505 консультирований, 3999 профилактических визитов, 711 информирований и объявлено 3676 предостережений о недопустимости нарушений обязательных требований.</a:t>
            </a:r>
          </a:p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Одним из важных направлений в работе ТОГАДН по РД является освещение проводимых мероприятий в средствах массовой информации.                       </a:t>
            </a:r>
          </a:p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В 1 полугодии 2024 г. на каналах телевидения, в республиканских газетах, в социальных сетях проведено 711 публикаций по вопросам обеспечения безопасности перевозок, повышения культуры обслуживания пассажиров и по другим вопросам. </a:t>
            </a:r>
          </a:p>
          <a:p>
            <a:endParaRPr lang="ru-RU" sz="1600" dirty="0"/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35475688-D44A-4A5D-9DD3-FC534A7EB0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0D8A9-6CF0-4BFB-81E2-38340E6881E0}" type="slidenum">
              <a:rPr lang="ru-RU" altLang="ru-RU" smtClean="0"/>
              <a:pPr/>
              <a:t>12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874445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accent3">
                <a:lumMod val="40000"/>
                <a:lumOff val="60000"/>
              </a:schemeClr>
            </a:gs>
            <a:gs pos="100000">
              <a:schemeClr val="bg1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3" descr="C:\Users\TerentevVA\Desktop\Терентьев Виталий\МИНТРАНС_РАБОТА\КОЛЛЕГИЯ МИНТРАНСА\ЗАСЕДАНИЕ Коллегии апрель 2014_подготовка\пустышка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05" y="-7811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Picture 3" descr="Герб ФС"/>
          <p:cNvPicPr>
            <a:picLocks noChangeAspect="1" noChangeArrowheads="1"/>
          </p:cNvPicPr>
          <p:nvPr/>
        </p:nvPicPr>
        <p:blipFill>
          <a:blip r:embed="rId4" cstate="print">
            <a:lum bright="-8000" contrast="34000"/>
          </a:blip>
          <a:srcRect/>
          <a:stretch>
            <a:fillRect/>
          </a:stretch>
        </p:blipFill>
        <p:spPr bwMode="auto">
          <a:xfrm>
            <a:off x="8224838" y="231775"/>
            <a:ext cx="649287" cy="660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2" name="TextBox 11"/>
          <p:cNvSpPr txBox="1"/>
          <p:nvPr/>
        </p:nvSpPr>
        <p:spPr>
          <a:xfrm>
            <a:off x="3708400" y="333375"/>
            <a:ext cx="4464050" cy="54482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lnSpc>
                <a:spcPts val="1700"/>
              </a:lnSpc>
              <a:defRPr/>
            </a:pP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Федеральная служба</a:t>
            </a:r>
            <a:r>
              <a:rPr lang="en-US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надзору в сфере</a:t>
            </a:r>
            <a:r>
              <a:rPr lang="en-US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транспорта</a:t>
            </a:r>
            <a:endParaRPr lang="en-US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ts val="2000"/>
              </a:lnSpc>
              <a:defRPr/>
            </a:pP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Ространснадзор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79511" y="605789"/>
            <a:ext cx="8987593" cy="7325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/>
              <a:t> </a:t>
            </a:r>
          </a:p>
          <a:p>
            <a:pPr algn="ctr"/>
            <a:r>
              <a:rPr lang="ru-RU" b="1" dirty="0"/>
              <a:t>            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Типовые и массовые нарушения обязательных требований</a:t>
            </a:r>
          </a:p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возможными мероприятиями по их устранению.</a:t>
            </a:r>
          </a:p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несоблюдение требований порядка посадки и высадки пассажиров;</a:t>
            </a:r>
          </a:p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использование для осуществления регулярных перевозок пассажиров автобуса при отсутствии карты маршрута регулярных перевозок;</a:t>
            </a:r>
          </a:p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использование автобуса с иными характеристиками, чем те, которые предусмотрены картой маршрута регулярных перевозок;</a:t>
            </a:r>
          </a:p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осуществление перевозок пассажиров и багажа, грузов автомобильным транспортом с нарушением требований о проведении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предрейсовых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медицинских осмотров водителей транспортных средств;</a:t>
            </a:r>
          </a:p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уклонение от исполнения требований к обеспечению доступности для инвалидов объектов социальной, инженерной и транспортной инфраструктур и предоставляемых услуг;</a:t>
            </a:r>
          </a:p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осуществление деятельности в области транспорта с нарушением условий, предусмотренных лицензией. В частности: заполнение путевых листов в порядке, установленном Министерством транспорта Российской Федерации в соответствии со статьей 6 Федерального закона "Устав автомобильного транспорта и городского наземного электрического транспорта"; </a:t>
            </a:r>
          </a:p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использование лицензиатом для осуществления лицензируемой деятельности автобусов сведения, о которых не внесены в реестр лицензий на осуществление лицензируемого вида деятельности;</a:t>
            </a:r>
          </a:p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несоблюдение перевозчиком требований законодательства Российской Федерации об обязательном страховании гражданской ответственности перевозчика за причинение вреда жизни, здоровью, имуществу пассажиров;</a:t>
            </a:r>
          </a:p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управление транспортным средством без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тахографа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либо с нарушением установленных нормативными правовыми актами Российской Федерации требований к использованию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тахографа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несоблюдение установленных нормативными правовыми актами Российской Федерации норм времени управления транспортным средством и отдыха;</a:t>
            </a:r>
          </a:p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непроведение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предрейсового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контроля технического состояния, ТС, выпуск транспортного средства на линию в состоянии, при котором эксплуатация АТС запрещена;</a:t>
            </a:r>
          </a:p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непредставление в доступной форме информации о доступности услуг перевозчика для инвалидов, уклонение от исполнения требований к обеспечению доступности для инвалидов объектов социальной, инженерной и транспортной инфраструктур и предоставляемых услуг;</a:t>
            </a:r>
          </a:p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нарушение требований обеспечения безопасности перевозок пассажиров и багажа, грузов автомобильным транспортом.</a:t>
            </a:r>
          </a:p>
          <a:p>
            <a:endParaRPr lang="ru-RU" sz="1600" dirty="0"/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82E34C12-64E9-40DD-B97B-FCF6B0F0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0D8A9-6CF0-4BFB-81E2-38340E6881E0}" type="slidenum">
              <a:rPr lang="ru-RU" altLang="ru-RU" smtClean="0"/>
              <a:pPr/>
              <a:t>13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197876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accent3">
                <a:lumMod val="40000"/>
                <a:lumOff val="60000"/>
              </a:schemeClr>
            </a:gs>
            <a:gs pos="100000">
              <a:schemeClr val="bg1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3" descr="C:\Users\TerentevVA\Desktop\Терентьев Виталий\МИНТРАНС_РАБОТА\КОЛЛЕГИЯ МИНТРАНСА\ЗАСЕДАНИЕ Коллегии апрель 2014_подготовка\пустышка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05" y="-7811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Picture 3" descr="Герб ФС"/>
          <p:cNvPicPr>
            <a:picLocks noChangeAspect="1" noChangeArrowheads="1"/>
          </p:cNvPicPr>
          <p:nvPr/>
        </p:nvPicPr>
        <p:blipFill>
          <a:blip r:embed="rId4" cstate="print">
            <a:lum bright="-8000" contrast="34000"/>
          </a:blip>
          <a:srcRect/>
          <a:stretch>
            <a:fillRect/>
          </a:stretch>
        </p:blipFill>
        <p:spPr bwMode="auto">
          <a:xfrm>
            <a:off x="8224838" y="231775"/>
            <a:ext cx="649287" cy="660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2532" name="Rectangle 6"/>
          <p:cNvSpPr>
            <a:spLocks noChangeArrowheads="1"/>
          </p:cNvSpPr>
          <p:nvPr/>
        </p:nvSpPr>
        <p:spPr bwMode="auto">
          <a:xfrm>
            <a:off x="0" y="1090613"/>
            <a:ext cx="9161463" cy="338137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 ГАДН по РД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708400" y="333375"/>
            <a:ext cx="4464050" cy="54482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lnSpc>
                <a:spcPts val="1700"/>
              </a:lnSpc>
              <a:defRPr/>
            </a:pP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Федеральная служба</a:t>
            </a:r>
            <a:r>
              <a:rPr lang="en-US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надзору в сфере</a:t>
            </a:r>
            <a:r>
              <a:rPr lang="en-US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транспорта</a:t>
            </a:r>
            <a:endParaRPr lang="en-US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ts val="2000"/>
              </a:lnSpc>
              <a:defRPr/>
            </a:pP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Ространснадзор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67544" y="1518424"/>
            <a:ext cx="8496944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/>
              <a:t> </a:t>
            </a:r>
          </a:p>
          <a:p>
            <a:pPr algn="ctr"/>
            <a:r>
              <a:rPr lang="ru-RU" sz="1600" dirty="0"/>
              <a:t>            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причины типовых правонарушений.</a:t>
            </a:r>
          </a:p>
          <a:p>
            <a:pPr algn="ctr"/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- недостаточный уровень подготовки лиц, занятых на должностях, связанных с обеспечением безопасности перевозок;</a:t>
            </a:r>
          </a:p>
          <a:p>
            <a:pPr marL="285750" indent="-285750">
              <a:buFontTx/>
              <a:buChar char="-"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 низкий уровень подготовки и личной ответственности водительского состава, как правило, являющийся следствием формального проведения работы по организации и проведению профессиональной подготовки водителей, а также профилактических мероприятий, направленных на недопущение нарушений обязательных требований;</a:t>
            </a: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 незнание положений нормативных правовых актов;</a:t>
            </a: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 отсутствие у хозяйствующих субъектов надлежащего контроля соблюдения требований нормативных правовых актов.</a:t>
            </a: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FBDCDD8C-22D0-4FA0-9CF4-D6153678C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0D8A9-6CF0-4BFB-81E2-38340E6881E0}" type="slidenum">
              <a:rPr lang="ru-RU" altLang="ru-RU" smtClean="0"/>
              <a:pPr/>
              <a:t>14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168790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accent3">
                <a:lumMod val="40000"/>
                <a:lumOff val="60000"/>
              </a:schemeClr>
            </a:gs>
            <a:gs pos="100000">
              <a:schemeClr val="bg1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3" descr="C:\Users\TerentevVA\Desktop\Терентьев Виталий\МИНТРАНС_РАБОТА\КОЛЛЕГИЯ МИНТРАНСА\ЗАСЕДАНИЕ Коллегии апрель 2014_подготовка\пустышка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05" y="-7811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Picture 3" descr="Герб ФС"/>
          <p:cNvPicPr>
            <a:picLocks noChangeAspect="1" noChangeArrowheads="1"/>
          </p:cNvPicPr>
          <p:nvPr/>
        </p:nvPicPr>
        <p:blipFill>
          <a:blip r:embed="rId4" cstate="print">
            <a:lum bright="-8000" contrast="34000"/>
          </a:blip>
          <a:srcRect/>
          <a:stretch>
            <a:fillRect/>
          </a:stretch>
        </p:blipFill>
        <p:spPr bwMode="auto">
          <a:xfrm>
            <a:off x="8224838" y="231775"/>
            <a:ext cx="649287" cy="660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2" name="TextBox 11"/>
          <p:cNvSpPr txBox="1"/>
          <p:nvPr/>
        </p:nvSpPr>
        <p:spPr>
          <a:xfrm>
            <a:off x="3708400" y="333375"/>
            <a:ext cx="4464050" cy="54482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lnSpc>
                <a:spcPts val="1700"/>
              </a:lnSpc>
              <a:defRPr/>
            </a:pP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Федеральная служба</a:t>
            </a:r>
            <a:r>
              <a:rPr lang="en-US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надзору в сфере</a:t>
            </a:r>
            <a:r>
              <a:rPr lang="en-US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транспорта</a:t>
            </a:r>
            <a:endParaRPr lang="en-US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ts val="2000"/>
              </a:lnSpc>
              <a:defRPr/>
            </a:pP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Ространснадзор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51520" y="1518424"/>
            <a:ext cx="8892480" cy="65402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/>
              <a:t> 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Дополнительные рекомендации подконтрольным субъектам по соблюдению обязательных требований.</a:t>
            </a:r>
          </a:p>
          <a:p>
            <a:pPr algn="ctr"/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провести анализ причин и условий возникновения типовых массовых нарушений, разработать меры по организации их устранения, в том числе:</a:t>
            </a:r>
          </a:p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а) провести дополнительное изучение ответственными должностными лицами и водительским составом требований соответствующих нормативных правовых актов.</a:t>
            </a:r>
          </a:p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 провести мониторинг существующей системы контроля обеспечения соблюдения требований, предъявляемых к перевозкам пассажиров и грузов автомобильным транспортом, принять достаточные меры обеспечения её эффективности.</a:t>
            </a:r>
          </a:p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в) усилить на предприятиях ответственность должностных лиц и водителей за нарушения, в том числе с использованием мер дисциплинарного воздействия и материального стимулирования. </a:t>
            </a:r>
          </a:p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проводить ежемесячный анализ количественных и качественных показателей допущенных нарушений с последующим принятием адекватных управленческих решений.</a:t>
            </a:r>
          </a:p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разработать и обеспечить выполнение комплекса мероприятий, направленных на обеспечение безопасной эксплуатации транспортных средств.</a:t>
            </a:r>
          </a:p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провести анализ соответствия работающих специалистов профессиональным и квалификационным требованиям, определенным приказом Минтранса России от 31.07.2020 N 282 "Об утверждении профессиональных и квалификационных требований, предъявляемых при осуществлении перевозок к работникам юридических лиц и индивидуальных предпринимателей, указанных в абзаце первом пункта 2 статьи 20 Федерального закона "О безопасности дорожного движения", и принять незамедлительные меры по устранению выявленных несоответствий.</a:t>
            </a:r>
          </a:p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активно использовать площадки совещаний, семинаров и конференций, проводимых государственными органами и общественными объединениями автоперевозчиков, для обсуждения актуальных вопросов, связанных с выполнением обязательных требований действующего законодательства, обмена передовым опытом по организации процесса перевозок пассажиров и грузов в рамках правового поля, а также формулирования предложений по пересмотру и актуализации перечня обязательных требований, включенных в проверочные листы.</a:t>
            </a:r>
          </a:p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 ввести в практику постоянного проведения в ТОГАДН по РД консультаций (консультирований)  по разъяснению новых требований нормативных правовых актов, неоднозначных или неясных обязательных требований.</a:t>
            </a:r>
          </a:p>
          <a:p>
            <a:endParaRPr lang="ru-RU" sz="1100" dirty="0"/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2EFA59F0-AF03-4763-874A-E06A59E3F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0D8A9-6CF0-4BFB-81E2-38340E6881E0}" type="slidenum">
              <a:rPr lang="ru-RU" altLang="ru-RU" smtClean="0"/>
              <a:pPr/>
              <a:t>15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005252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pic>
        <p:nvPicPr>
          <p:cNvPr id="2662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63513" y="2824371"/>
            <a:ext cx="8980487" cy="212365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</a:t>
            </a:r>
          </a:p>
          <a:p>
            <a:pPr algn="ctr" eaLnBrk="1" hangingPunct="1">
              <a:defRPr/>
            </a:pPr>
            <a:endParaRPr lang="ru-RU" sz="4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  <a:p>
            <a:pPr eaLnBrk="1" hangingPunct="1">
              <a:defRPr/>
            </a:pPr>
            <a:endParaRPr lang="ru-RU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  <a:p>
            <a:pPr eaLnBrk="1" hangingPunct="1">
              <a:defRPr/>
            </a:pPr>
            <a:endParaRPr lang="ru-RU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26630" name="TextBox 3"/>
          <p:cNvSpPr txBox="1">
            <a:spLocks noChangeArrowheads="1"/>
          </p:cNvSpPr>
          <p:nvPr/>
        </p:nvSpPr>
        <p:spPr bwMode="auto">
          <a:xfrm>
            <a:off x="1763713" y="6237288"/>
            <a:ext cx="35290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ru-RU" altLang="ru-RU" sz="2400" b="1">
                <a:solidFill>
                  <a:srgbClr val="0070C0"/>
                </a:solidFill>
                <a:latin typeface="Arial" charset="0"/>
              </a:rPr>
              <a:t> </a:t>
            </a:r>
          </a:p>
        </p:txBody>
      </p:sp>
      <p:pic>
        <p:nvPicPr>
          <p:cNvPr id="9" name="Picture 3" descr="Герб ФС"/>
          <p:cNvPicPr>
            <a:picLocks noChangeAspect="1" noChangeArrowheads="1"/>
          </p:cNvPicPr>
          <p:nvPr/>
        </p:nvPicPr>
        <p:blipFill>
          <a:blip r:embed="rId4" cstate="print">
            <a:lum bright="-8000" contrast="34000"/>
          </a:blip>
          <a:srcRect/>
          <a:stretch>
            <a:fillRect/>
          </a:stretch>
        </p:blipFill>
        <p:spPr bwMode="auto">
          <a:xfrm>
            <a:off x="7812088" y="404813"/>
            <a:ext cx="976312" cy="9937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6632" name="TextBox 7"/>
          <p:cNvSpPr txBox="1">
            <a:spLocks noChangeArrowheads="1"/>
          </p:cNvSpPr>
          <p:nvPr/>
        </p:nvSpPr>
        <p:spPr bwMode="auto">
          <a:xfrm>
            <a:off x="5148263" y="549275"/>
            <a:ext cx="2447925" cy="7463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ts val="1700"/>
              </a:lnSpc>
            </a:pPr>
            <a:r>
              <a:rPr lang="ru-RU" alt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Федеральная служба</a:t>
            </a:r>
            <a:r>
              <a:rPr lang="en-US" alt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altLang="ru-RU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ts val="1700"/>
              </a:lnSpc>
            </a:pPr>
            <a:r>
              <a:rPr lang="ru-RU" alt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надзору в сфере</a:t>
            </a:r>
            <a:r>
              <a:rPr lang="en-US" alt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транспорта</a:t>
            </a:r>
            <a:endParaRPr lang="en-US" altLang="ru-RU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2C7D6442-C2F5-4C30-A922-A9C06935A5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BB41F-CC14-47DE-8A0B-07C0C8063C40}" type="slidenum">
              <a:rPr lang="ru-RU" altLang="ru-RU" smtClean="0"/>
              <a:pPr/>
              <a:t>16</a:t>
            </a:fld>
            <a:endParaRPr lang="ru-RU" alt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3" descr="C:\Users\TerentevVA\Desktop\Терентьев Виталий\МИНТРАНС_РАБОТА\КОЛЛЕГИЯ МИНТРАНСА\ЗАСЕДАНИЕ Коллегии апрель 2014_подготовка\пустышка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765" y="-101379"/>
            <a:ext cx="9171765" cy="69791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Picture 3" descr="Герб ФС"/>
          <p:cNvPicPr>
            <a:picLocks noChangeAspect="1" noChangeArrowheads="1"/>
          </p:cNvPicPr>
          <p:nvPr/>
        </p:nvPicPr>
        <p:blipFill>
          <a:blip r:embed="rId4" cstate="print">
            <a:lum bright="-8000" contrast="34000"/>
          </a:blip>
          <a:srcRect/>
          <a:stretch>
            <a:fillRect/>
          </a:stretch>
        </p:blipFill>
        <p:spPr bwMode="auto">
          <a:xfrm>
            <a:off x="8224838" y="231775"/>
            <a:ext cx="649287" cy="660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8436" name="Rectangle 6"/>
          <p:cNvSpPr>
            <a:spLocks noChangeArrowheads="1"/>
          </p:cNvSpPr>
          <p:nvPr/>
        </p:nvSpPr>
        <p:spPr bwMode="auto">
          <a:xfrm>
            <a:off x="-17463" y="1090613"/>
            <a:ext cx="9178926" cy="338137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 ГАДН по РД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708400" y="333375"/>
            <a:ext cx="4464050" cy="54482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lnSpc>
                <a:spcPts val="1700"/>
              </a:lnSpc>
              <a:defRPr/>
            </a:pP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Федеральная служба</a:t>
            </a:r>
            <a:r>
              <a:rPr lang="en-US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надзору в сфере</a:t>
            </a:r>
            <a:r>
              <a:rPr lang="en-US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транспорта</a:t>
            </a:r>
            <a:endParaRPr lang="en-US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ts val="2000"/>
              </a:lnSpc>
              <a:defRPr/>
            </a:pP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МТУ Ространснадзора по СКФО</a:t>
            </a: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159163058"/>
              </p:ext>
            </p:extLst>
          </p:nvPr>
        </p:nvGraphicFramePr>
        <p:xfrm>
          <a:off x="0" y="1428750"/>
          <a:ext cx="9154302" cy="50965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07504" y="2780928"/>
            <a:ext cx="892899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государственный надзор в области автомобильного транспорта и городского наземного электрического транспорта, который включает в себя плановые и внеплановые проверки подконтрольных субъектов, а также рейдовые осмотры транспортных средств в процессе их эксплуатации;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7504" y="3427259"/>
            <a:ext cx="87666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государственный контроль (надзор) за осуществлением международных автомобильных перевозок на стационарных и передвижных контрольных пунктах;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7504" y="3888924"/>
            <a:ext cx="87666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200" dirty="0"/>
              <a:t>-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государственный надзор за обеспечением сохранности автомобильных дорог федерального значения, включая контроль весогабаритных параметров транспортных средств;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7504" y="4437112"/>
            <a:ext cx="842493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200" dirty="0"/>
              <a:t>-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государственный контроль за исполнением требований Федеральных законов в области организации регулярных перевозок пассажиров и организации дорожной деятельности в отношении администраций муниципальных образований.</a:t>
            </a: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84F69D6-8036-451B-879C-EAB2FF0EB2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AB8F1-F1AE-4CD9-9746-C3C3EF5B1CE0}" type="slidenum">
              <a:rPr lang="ru-RU" altLang="ru-RU" smtClean="0"/>
              <a:pPr/>
              <a:t>2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398494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3" descr="C:\Users\TerentevVA\Desktop\Терентьев Виталий\МИНТРАНС_РАБОТА\КОЛЛЕГИЯ МИНТРАНСА\ЗАСЕДАНИЕ Коллегии апрель 2014_подготовка\пустышка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6619" y="-35163"/>
            <a:ext cx="9237237" cy="6928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Picture 3" descr="Герб ФС"/>
          <p:cNvPicPr>
            <a:picLocks noChangeAspect="1" noChangeArrowheads="1"/>
          </p:cNvPicPr>
          <p:nvPr/>
        </p:nvPicPr>
        <p:blipFill>
          <a:blip r:embed="rId4">
            <a:lum bright="-8000" contrast="34000"/>
          </a:blip>
          <a:srcRect/>
          <a:stretch>
            <a:fillRect/>
          </a:stretch>
        </p:blipFill>
        <p:spPr bwMode="auto">
          <a:xfrm>
            <a:off x="8224838" y="231775"/>
            <a:ext cx="649287" cy="660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4580" name="Rectangle 6"/>
          <p:cNvSpPr>
            <a:spLocks noChangeArrowheads="1"/>
          </p:cNvSpPr>
          <p:nvPr/>
        </p:nvSpPr>
        <p:spPr bwMode="auto">
          <a:xfrm>
            <a:off x="-17463" y="1090613"/>
            <a:ext cx="9178926" cy="338137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 ГАДН по РД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708400" y="333375"/>
            <a:ext cx="4464050" cy="56682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lnSpc>
                <a:spcPts val="1700"/>
              </a:lnSpc>
              <a:defRPr/>
            </a:pP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Федеральная служба</a:t>
            </a:r>
            <a:r>
              <a:rPr lang="en-US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надзору в сфере</a:t>
            </a:r>
            <a:r>
              <a:rPr lang="en-US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транспорта</a:t>
            </a:r>
            <a:endParaRPr lang="en-US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2000"/>
              </a:lnSpc>
              <a:defRPr/>
            </a:pP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Ространснадзор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07504" y="1430011"/>
            <a:ext cx="885698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Целями обобщения и анализа правоприменительной практики являются: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60" y="2139027"/>
            <a:ext cx="81369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обеспечение единства практики применения органами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госавтодорнадзора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Федеральной службы по надзору в сфере транспорта федеральных законов и нормативных правовых актов Российской Федерации, иных нормативных документов, обязательность применения которых установлена законодательством Российской Федерации (далее - обязательные требования);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11560" y="3068960"/>
            <a:ext cx="81369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200" dirty="0"/>
              <a:t>-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доступности сведений о правоприменительной практике органов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госавтодорнадзора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Федеральной службы по надзору в сфере транспорта путем их публикации для сведения подконтрольных субъектов;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1559" y="3861048"/>
            <a:ext cx="8092173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200" dirty="0"/>
              <a:t>-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совершенствование нормативных правовых актов для устранения устаревших, дублирующих и избыточных обязательных требований, и контрольно-надзорных функций;</a:t>
            </a:r>
          </a:p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611559" y="4437112"/>
            <a:ext cx="8092173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buFontTx/>
              <a:buChar char="-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результативности и эффективности контрольно-надзорной деятельности;</a:t>
            </a:r>
          </a:p>
          <a:p>
            <a:pPr algn="just"/>
            <a:endParaRPr lang="ru-RU" sz="1200" dirty="0"/>
          </a:p>
          <a:p>
            <a:pPr algn="just"/>
            <a:r>
              <a:rPr lang="ru-RU" sz="1200" dirty="0"/>
              <a:t>-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выработка путей по минимизации причинения вреда охраняемым законом ценностям при оптимальном использовании материальных, финансовых и кадровых ресурсов органов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госавтодорнадзора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Федеральной службы по надзору в сфере транспорта, позволяющих соблюдать периодичность контрольно-надзорных мероприятий объектов государственного надзора.</a:t>
            </a:r>
          </a:p>
          <a:p>
            <a:pPr algn="just"/>
            <a:endParaRPr lang="ru-RU" sz="1200" dirty="0"/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5BE870E1-2C9F-4D1E-A1A6-06240013DF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0D8A9-6CF0-4BFB-81E2-38340E6881E0}" type="slidenum">
              <a:rPr lang="ru-RU" altLang="ru-RU" smtClean="0"/>
              <a:pPr/>
              <a:t>3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644192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accent3">
                <a:lumMod val="40000"/>
                <a:lumOff val="60000"/>
              </a:schemeClr>
            </a:gs>
            <a:gs pos="100000">
              <a:schemeClr val="bg1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3" descr="C:\Users\TerentevVA\Desktop\Терентьев Виталий\МИНТРАНС_РАБОТА\КОЛЛЕГИЯ МИНТРАНСА\ЗАСЕДАНИЕ Коллегии апрель 2014_подготовка\пустышка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Picture 3" descr="Герб ФС"/>
          <p:cNvPicPr>
            <a:picLocks noChangeAspect="1" noChangeArrowheads="1"/>
          </p:cNvPicPr>
          <p:nvPr/>
        </p:nvPicPr>
        <p:blipFill>
          <a:blip r:embed="rId4" cstate="print">
            <a:lum bright="-8000" contrast="34000"/>
          </a:blip>
          <a:srcRect/>
          <a:stretch>
            <a:fillRect/>
          </a:stretch>
        </p:blipFill>
        <p:spPr bwMode="auto">
          <a:xfrm>
            <a:off x="8224838" y="231775"/>
            <a:ext cx="649287" cy="660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2532" name="Rectangle 6"/>
          <p:cNvSpPr>
            <a:spLocks noChangeArrowheads="1"/>
          </p:cNvSpPr>
          <p:nvPr/>
        </p:nvSpPr>
        <p:spPr bwMode="auto">
          <a:xfrm>
            <a:off x="0" y="1090613"/>
            <a:ext cx="9161463" cy="338137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 ГАДН по РД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708400" y="333375"/>
            <a:ext cx="4464050" cy="54482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lnSpc>
                <a:spcPts val="1700"/>
              </a:lnSpc>
              <a:defRPr/>
            </a:pP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Федеральная служба</a:t>
            </a:r>
            <a:r>
              <a:rPr lang="en-US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надзору в сфере</a:t>
            </a:r>
            <a:r>
              <a:rPr lang="en-US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транспорта</a:t>
            </a:r>
            <a:endParaRPr lang="en-US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ts val="2000"/>
              </a:lnSpc>
              <a:defRPr/>
            </a:pP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Ространснадзор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98980" y="1627188"/>
            <a:ext cx="68573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обобщения и анализа правоприменительной практики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99592" y="2060848"/>
            <a:ext cx="7632848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Tx/>
              <a:buChar char="-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выявление проблем применения органами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госавтодорнадзора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статей Кодекса Российской Федерации об административных правонарушениях, отнесенных к их полномочиям, к нарушителям обязательных требований;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Tx/>
              <a:buChar char="-"/>
            </a:pPr>
            <a:endParaRPr lang="ru-RU" sz="1400" dirty="0"/>
          </a:p>
          <a:p>
            <a:pPr marL="285750" indent="-285750" algn="just">
              <a:buFontTx/>
              <a:buChar char="-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выработка оптимальных решений проблем правоприменительной практики с привлечением заинтересованных лиц и их реализация;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Tx/>
              <a:buChar char="-"/>
            </a:pPr>
            <a:endParaRPr lang="ru-RU" sz="1400" dirty="0"/>
          </a:p>
          <a:p>
            <a:pPr marL="285750" indent="-285750" algn="just">
              <a:buFontTx/>
              <a:buChar char="-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выявление устаревших, дублирующих и избыточных обязательных требований, подготовка и внесение предложений по их устранению;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Tx/>
              <a:buChar char="-"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Tx/>
              <a:buChar char="-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выявление избыточных контрольно-надзорных функций, подготовка                   и внесение предложений по их устранению;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Tx/>
              <a:buChar char="-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выявление типичных нарушений обязательных требований и подготовка предложений по реализации профилактических мероприятий для их предупреждения;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Tx/>
              <a:buChar char="-"/>
            </a:pPr>
            <a:endParaRPr lang="ru-RU" sz="1400" dirty="0"/>
          </a:p>
          <a:p>
            <a:pPr algn="just"/>
            <a:r>
              <a:rPr lang="ru-RU" sz="1400" dirty="0"/>
              <a:t>- </a:t>
            </a:r>
            <a:r>
              <a:rPr lang="en-US" sz="1400" dirty="0"/>
              <a:t> 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выработка рекомендаций в отношении мер, которые должны применяться органами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госавтодорнадзора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Федеральной службы по надзору в сфере транспорта в целях недопущения типичных нарушений обязательных требований.</a:t>
            </a: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30D7E9A9-7AC9-4EF5-9D51-14F9946D20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0D8A9-6CF0-4BFB-81E2-38340E6881E0}" type="slidenum">
              <a:rPr lang="ru-RU" altLang="ru-RU" smtClean="0"/>
              <a:pPr/>
              <a:t>4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999282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accent3">
                <a:lumMod val="40000"/>
                <a:lumOff val="60000"/>
              </a:schemeClr>
            </a:gs>
            <a:gs pos="100000">
              <a:schemeClr val="bg1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3" descr="C:\Users\TerentevVA\Desktop\Терентьев Виталий\МИНТРАНС_РАБОТА\КОЛЛЕГИЯ МИНТРАНСА\ЗАСЕДАНИЕ Коллегии апрель 2014_подготовка\пустышка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Picture 3" descr="Герб ФС"/>
          <p:cNvPicPr>
            <a:picLocks noChangeAspect="1" noChangeArrowheads="1"/>
          </p:cNvPicPr>
          <p:nvPr/>
        </p:nvPicPr>
        <p:blipFill>
          <a:blip r:embed="rId4" cstate="print">
            <a:lum bright="-8000" contrast="34000"/>
          </a:blip>
          <a:srcRect/>
          <a:stretch>
            <a:fillRect/>
          </a:stretch>
        </p:blipFill>
        <p:spPr bwMode="auto">
          <a:xfrm>
            <a:off x="8224838" y="231775"/>
            <a:ext cx="649287" cy="660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2532" name="Rectangle 6"/>
          <p:cNvSpPr>
            <a:spLocks noChangeArrowheads="1"/>
          </p:cNvSpPr>
          <p:nvPr/>
        </p:nvSpPr>
        <p:spPr bwMode="auto">
          <a:xfrm>
            <a:off x="0" y="1090613"/>
            <a:ext cx="9161463" cy="338137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 ГАДН по РД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708400" y="333375"/>
            <a:ext cx="4464050" cy="54482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lnSpc>
                <a:spcPts val="1700"/>
              </a:lnSpc>
              <a:defRPr/>
            </a:pP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Федеральная служба</a:t>
            </a:r>
            <a:r>
              <a:rPr lang="en-US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надзору в сфере</a:t>
            </a:r>
            <a:r>
              <a:rPr lang="en-US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транспорта</a:t>
            </a:r>
            <a:endParaRPr lang="en-US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ts val="2000"/>
              </a:lnSpc>
              <a:defRPr/>
            </a:pP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Ространснадзор</a:t>
            </a: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3764765470"/>
              </p:ext>
            </p:extLst>
          </p:nvPr>
        </p:nvGraphicFramePr>
        <p:xfrm>
          <a:off x="539552" y="2396629"/>
          <a:ext cx="8208912" cy="40567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0" y="1442522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конец отчётного периода (2 кв. 2024 г.) в реестре подконтрольных (поднадзорных) хозяйствующих субъектов Отдела, осуществляющих деятельность на автомобильном</a:t>
            </a:r>
          </a:p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транспорте, связанную с перевозкой пассажиров, грузов, а также осуществляющих деятельность в дорожном хозяйстве находится 1240 субъектов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25687B9-789E-46E0-929A-675D27E2E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0D8A9-6CF0-4BFB-81E2-38340E6881E0}" type="slidenum">
              <a:rPr lang="ru-RU" altLang="ru-RU" smtClean="0"/>
              <a:pPr/>
              <a:t>5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981279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accent3">
                <a:lumMod val="40000"/>
                <a:lumOff val="60000"/>
              </a:schemeClr>
            </a:gs>
            <a:gs pos="100000">
              <a:schemeClr val="bg1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3" descr="C:\Users\TerentevVA\Desktop\Терентьев Виталий\МИНТРАНС_РАБОТА\КОЛЛЕГИЯ МИНТРАНСА\ЗАСЕДАНИЕ Коллегии апрель 2014_подготовка\пустышка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05" y="-7811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Picture 3" descr="Герб ФС"/>
          <p:cNvPicPr>
            <a:picLocks noChangeAspect="1" noChangeArrowheads="1"/>
          </p:cNvPicPr>
          <p:nvPr/>
        </p:nvPicPr>
        <p:blipFill>
          <a:blip r:embed="rId4" cstate="print">
            <a:lum bright="-8000" contrast="34000"/>
          </a:blip>
          <a:srcRect/>
          <a:stretch>
            <a:fillRect/>
          </a:stretch>
        </p:blipFill>
        <p:spPr bwMode="auto">
          <a:xfrm>
            <a:off x="8224838" y="231775"/>
            <a:ext cx="649287" cy="660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2532" name="Rectangle 6"/>
          <p:cNvSpPr>
            <a:spLocks noChangeArrowheads="1"/>
          </p:cNvSpPr>
          <p:nvPr/>
        </p:nvSpPr>
        <p:spPr bwMode="auto">
          <a:xfrm>
            <a:off x="0" y="1090613"/>
            <a:ext cx="9161463" cy="338137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 ГАДН по РД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708400" y="333375"/>
            <a:ext cx="4464050" cy="54482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lnSpc>
                <a:spcPts val="1700"/>
              </a:lnSpc>
              <a:defRPr/>
            </a:pP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Федеральная служба</a:t>
            </a:r>
            <a:r>
              <a:rPr lang="en-US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надзору в сфере</a:t>
            </a:r>
            <a:r>
              <a:rPr lang="en-US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транспорта</a:t>
            </a:r>
            <a:endParaRPr lang="en-US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ts val="2000"/>
              </a:lnSpc>
              <a:defRPr/>
            </a:pP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Ространснадзор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67544" y="1518424"/>
            <a:ext cx="7992889" cy="24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Государственный контроль со стороны ТОГАДН по РД осуществляется в отношении 1240 субъектов надзора. </a:t>
            </a:r>
          </a:p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Отнесение субъектов надзора к категориям риска:</a:t>
            </a: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- высокий риск             - 1 (0,01%);</a:t>
            </a:r>
          </a:p>
          <a:p>
            <a:pPr>
              <a:lnSpc>
                <a:spcPct val="150000"/>
              </a:lnSpc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- значительный риск    - 32 (2,6%);</a:t>
            </a:r>
          </a:p>
          <a:p>
            <a:pPr>
              <a:lnSpc>
                <a:spcPct val="150000"/>
              </a:lnSpc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- средний риск              - 27 (2,2%);</a:t>
            </a:r>
          </a:p>
          <a:p>
            <a:pPr>
              <a:lnSpc>
                <a:spcPct val="150000"/>
              </a:lnSpc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- низкий риск                - 1180 (95,2%).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2780928"/>
            <a:ext cx="3674368" cy="2442218"/>
          </a:xfrm>
          <a:prstGeom prst="rect">
            <a:avLst/>
          </a:prstGeom>
        </p:spPr>
      </p:pic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9FD5A38-70C5-4F52-924F-099D78329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0D8A9-6CF0-4BFB-81E2-38340E6881E0}" type="slidenum">
              <a:rPr lang="ru-RU" altLang="ru-RU" smtClean="0"/>
              <a:pPr/>
              <a:t>6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06132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accent3">
                <a:lumMod val="40000"/>
                <a:lumOff val="60000"/>
              </a:schemeClr>
            </a:gs>
            <a:gs pos="100000">
              <a:schemeClr val="bg1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3" descr="C:\Users\TerentevVA\Desktop\Терентьев Виталий\МИНТРАНС_РАБОТА\КОЛЛЕГИЯ МИНТРАНСА\ЗАСЕДАНИЕ Коллегии апрель 2014_подготовка\пустышка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04" y="-17140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Picture 3" descr="Герб ФС"/>
          <p:cNvPicPr>
            <a:picLocks noChangeAspect="1" noChangeArrowheads="1"/>
          </p:cNvPicPr>
          <p:nvPr/>
        </p:nvPicPr>
        <p:blipFill>
          <a:blip r:embed="rId4" cstate="print">
            <a:lum bright="-8000" contrast="34000"/>
          </a:blip>
          <a:srcRect/>
          <a:stretch>
            <a:fillRect/>
          </a:stretch>
        </p:blipFill>
        <p:spPr bwMode="auto">
          <a:xfrm>
            <a:off x="8224838" y="231775"/>
            <a:ext cx="649287" cy="660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2532" name="Rectangle 6"/>
          <p:cNvSpPr>
            <a:spLocks noChangeArrowheads="1"/>
          </p:cNvSpPr>
          <p:nvPr/>
        </p:nvSpPr>
        <p:spPr bwMode="auto">
          <a:xfrm>
            <a:off x="0" y="1090613"/>
            <a:ext cx="9161463" cy="338137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 ГАДН по РД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708400" y="333375"/>
            <a:ext cx="4464050" cy="54482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lnSpc>
                <a:spcPts val="1700"/>
              </a:lnSpc>
              <a:defRPr/>
            </a:pP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Федеральная служба</a:t>
            </a:r>
            <a:r>
              <a:rPr lang="en-US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надзору в сфере</a:t>
            </a:r>
            <a:r>
              <a:rPr lang="en-US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транспорта</a:t>
            </a:r>
            <a:endParaRPr lang="en-US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ts val="2000"/>
              </a:lnSpc>
              <a:defRPr/>
            </a:pP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Ространснадзор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-23786" y="1886172"/>
            <a:ext cx="4207101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рамках федерального государственного контроля (надзора) на автомобильном транспорте, </a:t>
            </a:r>
          </a:p>
          <a:p>
            <a:pPr algn="just"/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городском наземном электрическом транспорте и в дорожном хозяйстве осуществляется постоянный рейд в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соответствии с положениями Федерального закона от 31.07.2020 № 248-ФЗ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 государственном контроле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(надзоре) и муниципальном контроле в Российской Федерации».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51520" y="3356992"/>
            <a:ext cx="8622605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направления контроля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   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Государственный контроль (надзор) за осуществлением российских и международных автомобильных перевозок пассажиров и грузов.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Tx/>
              <a:buChar char="-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весогабаритных параметров транспортных средств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Tx/>
              <a:buChar char="-"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Tx/>
              <a:buChar char="-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за исполнением владельцами транспортных средств обязанности по возмещению вреда, причиняемого автомобильным дорогам общего пользования федерального значения транспортными средствами, имеющими разрешенную максимальную массу свыше 12 тонн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Tx/>
              <a:buChar char="-"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Tx/>
              <a:buChar char="-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Государственный надзор за обеспечением сохранности автомобильных дорог федерального значения</a:t>
            </a: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862CAAC-D5B6-49BD-9B12-3F5129EA0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0D8A9-6CF0-4BFB-81E2-38340E6881E0}" type="slidenum">
              <a:rPr lang="ru-RU" altLang="ru-RU" smtClean="0"/>
              <a:pPr/>
              <a:t>7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828202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accent3">
                <a:lumMod val="40000"/>
                <a:lumOff val="60000"/>
              </a:schemeClr>
            </a:gs>
            <a:gs pos="100000">
              <a:schemeClr val="bg1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3" descr="C:\Users\TerentevVA\Desktop\Терентьев Виталий\МИНТРАНС_РАБОТА\КОЛЛЕГИЯ МИНТРАНСА\ЗАСЕДАНИЕ Коллегии апрель 2014_подготовка\пустышка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Picture 3" descr="Герб ФС"/>
          <p:cNvPicPr>
            <a:picLocks noChangeAspect="1" noChangeArrowheads="1"/>
          </p:cNvPicPr>
          <p:nvPr/>
        </p:nvPicPr>
        <p:blipFill>
          <a:blip r:embed="rId4" cstate="print">
            <a:lum bright="-8000" contrast="34000"/>
          </a:blip>
          <a:srcRect/>
          <a:stretch>
            <a:fillRect/>
          </a:stretch>
        </p:blipFill>
        <p:spPr bwMode="auto">
          <a:xfrm>
            <a:off x="8224838" y="231775"/>
            <a:ext cx="649287" cy="660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2532" name="Rectangle 6"/>
          <p:cNvSpPr>
            <a:spLocks noChangeArrowheads="1"/>
          </p:cNvSpPr>
          <p:nvPr/>
        </p:nvSpPr>
        <p:spPr bwMode="auto">
          <a:xfrm>
            <a:off x="0" y="1090613"/>
            <a:ext cx="9161463" cy="338137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 ГАДН по РД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708400" y="333375"/>
            <a:ext cx="4464050" cy="54482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lnSpc>
                <a:spcPts val="1700"/>
              </a:lnSpc>
              <a:defRPr/>
            </a:pP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Федеральная служба</a:t>
            </a:r>
            <a:r>
              <a:rPr lang="en-US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надзору в сфере</a:t>
            </a:r>
            <a:r>
              <a:rPr lang="en-US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транспорта</a:t>
            </a:r>
            <a:endParaRPr lang="en-US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ts val="2000"/>
              </a:lnSpc>
              <a:defRPr/>
            </a:pP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Ространснадзор</a:t>
            </a: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357785954"/>
              </p:ext>
            </p:extLst>
          </p:nvPr>
        </p:nvGraphicFramePr>
        <p:xfrm>
          <a:off x="323528" y="1442522"/>
          <a:ext cx="8424936" cy="51837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499949EE-366F-4FF6-8ADE-165B8FCB0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0D8A9-6CF0-4BFB-81E2-38340E6881E0}" type="slidenum">
              <a:rPr lang="ru-RU" altLang="ru-RU" smtClean="0"/>
              <a:pPr/>
              <a:t>8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719091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accent3">
                <a:lumMod val="40000"/>
                <a:lumOff val="60000"/>
              </a:schemeClr>
            </a:gs>
            <a:gs pos="100000">
              <a:schemeClr val="bg1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3" descr="C:\Users\TerentevVA\Desktop\Терентьев Виталий\МИНТРАНС_РАБОТА\КОЛЛЕГИЯ МИНТРАНСА\ЗАСЕДАНИЕ Коллегии апрель 2014_подготовка\пустышка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05" y="-7811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Picture 3" descr="Герб ФС"/>
          <p:cNvPicPr>
            <a:picLocks noChangeAspect="1" noChangeArrowheads="1"/>
          </p:cNvPicPr>
          <p:nvPr/>
        </p:nvPicPr>
        <p:blipFill>
          <a:blip r:embed="rId4" cstate="print">
            <a:lum bright="-8000" contrast="34000"/>
          </a:blip>
          <a:srcRect/>
          <a:stretch>
            <a:fillRect/>
          </a:stretch>
        </p:blipFill>
        <p:spPr bwMode="auto">
          <a:xfrm>
            <a:off x="8224838" y="231775"/>
            <a:ext cx="649287" cy="660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2532" name="Rectangle 6"/>
          <p:cNvSpPr>
            <a:spLocks noChangeArrowheads="1"/>
          </p:cNvSpPr>
          <p:nvPr/>
        </p:nvSpPr>
        <p:spPr bwMode="auto">
          <a:xfrm>
            <a:off x="0" y="1090613"/>
            <a:ext cx="9161463" cy="338137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 ГАДН по РД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708400" y="333375"/>
            <a:ext cx="4464050" cy="54482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lnSpc>
                <a:spcPts val="1700"/>
              </a:lnSpc>
              <a:defRPr/>
            </a:pP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Федеральная служба</a:t>
            </a:r>
            <a:r>
              <a:rPr lang="en-US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надзору в сфере</a:t>
            </a:r>
            <a:r>
              <a:rPr lang="en-US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транспорта</a:t>
            </a:r>
            <a:endParaRPr lang="en-US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ts val="2000"/>
              </a:lnSpc>
              <a:defRPr/>
            </a:pP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Ространснадзор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67544" y="1518424"/>
            <a:ext cx="7992889" cy="9700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Аварийность на лицензионном транспорте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/>
          </a:p>
          <a:p>
            <a:pPr>
              <a:lnSpc>
                <a:spcPct val="150000"/>
              </a:lnSpc>
            </a:pPr>
            <a:r>
              <a:rPr lang="ru-RU" sz="1600" dirty="0"/>
              <a:t>         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6399773"/>
              </p:ext>
            </p:extLst>
          </p:nvPr>
        </p:nvGraphicFramePr>
        <p:xfrm>
          <a:off x="971602" y="2132856"/>
          <a:ext cx="7128789" cy="243907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741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99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676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70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4203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ДТП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Погибло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Ранено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203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ДТП с участием автобусов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203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ДТП по вине лицензиатов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1B55A0C3-D6D5-4492-91B1-EF86B30FABFD}"/>
              </a:ext>
            </a:extLst>
          </p:cNvPr>
          <p:cNvSpPr txBox="1"/>
          <p:nvPr/>
        </p:nvSpPr>
        <p:spPr>
          <a:xfrm>
            <a:off x="971602" y="5001700"/>
            <a:ext cx="698477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 по ДТП на проведение инспекционного визита в отношении ООО «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Махачкалатрансэкспресс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находится на согласовании в Прокуратуре Республики Дагестан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81034A5-897B-4609-9A47-959B0BEE8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0D8A9-6CF0-4BFB-81E2-38340E6881E0}" type="slidenum">
              <a:rPr lang="ru-RU" altLang="ru-RU" smtClean="0"/>
              <a:pPr/>
              <a:t>9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0632007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16991</TotalTime>
  <Words>1211</Words>
  <Application>Microsoft Office PowerPoint</Application>
  <PresentationFormat>Экран (4:3)</PresentationFormat>
  <Paragraphs>216</Paragraphs>
  <Slides>16</Slides>
  <Notes>15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1" baseType="lpstr">
      <vt:lpstr>Arial</vt:lpstr>
      <vt:lpstr>Arial Narrow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УрУГАНФСНвСТ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a2</dc:creator>
  <cp:lastModifiedBy>Admin</cp:lastModifiedBy>
  <cp:revision>995</cp:revision>
  <cp:lastPrinted>2024-07-08T13:48:01Z</cp:lastPrinted>
  <dcterms:created xsi:type="dcterms:W3CDTF">2011-07-29T04:17:09Z</dcterms:created>
  <dcterms:modified xsi:type="dcterms:W3CDTF">2024-07-08T14:11:57Z</dcterms:modified>
</cp:coreProperties>
</file>